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13" r:id="rId2"/>
    <p:sldId id="315" r:id="rId3"/>
    <p:sldId id="324" r:id="rId4"/>
    <p:sldId id="325" r:id="rId5"/>
    <p:sldId id="323" r:id="rId6"/>
    <p:sldId id="314" r:id="rId7"/>
    <p:sldId id="318" r:id="rId8"/>
    <p:sldId id="326" r:id="rId9"/>
    <p:sldId id="316" r:id="rId10"/>
    <p:sldId id="327" r:id="rId11"/>
    <p:sldId id="328" r:id="rId12"/>
    <p:sldId id="329" r:id="rId13"/>
    <p:sldId id="331" r:id="rId14"/>
    <p:sldId id="334" r:id="rId15"/>
    <p:sldId id="335" r:id="rId16"/>
    <p:sldId id="336" r:id="rId17"/>
    <p:sldId id="320" r:id="rId18"/>
    <p:sldId id="332" r:id="rId19"/>
    <p:sldId id="319" r:id="rId20"/>
    <p:sldId id="321" r:id="rId21"/>
    <p:sldId id="330" r:id="rId22"/>
    <p:sldId id="333" r:id="rId23"/>
  </p:sldIdLst>
  <p:sldSz cx="10058400" cy="6858000"/>
  <p:notesSz cx="100584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p:cViewPr varScale="1">
        <p:scale>
          <a:sx n="68" d="100"/>
          <a:sy n="68" d="100"/>
        </p:scale>
        <p:origin x="1302" y="7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54914" y="1283969"/>
            <a:ext cx="9548571" cy="36068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508760" y="3840480"/>
            <a:ext cx="704088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7/28/2022</a:t>
            </a:fld>
            <a:endParaRPr lang="en-US" dirty="0"/>
          </a:p>
        </p:txBody>
      </p:sp>
      <p:sp>
        <p:nvSpPr>
          <p:cNvPr id="6" name="Holder 6"/>
          <p:cNvSpPr>
            <a:spLocks noGrp="1"/>
          </p:cNvSpPr>
          <p:nvPr>
            <p:ph type="sldNum" sz="quarter" idx="7"/>
          </p:nvPr>
        </p:nvSpPr>
        <p:spPr/>
        <p:txBody>
          <a:bodyPr lIns="0" tIns="0" rIns="0" bIns="0"/>
          <a:lstStyle>
            <a:lvl1pPr>
              <a:defRPr sz="1200" b="0" i="0">
                <a:solidFill>
                  <a:schemeClr val="tx1"/>
                </a:solidFill>
                <a:latin typeface="Arial"/>
                <a:cs typeface="Arial"/>
              </a:defRPr>
            </a:lvl1pPr>
          </a:lstStyle>
          <a:p>
            <a:pPr marL="12700">
              <a:lnSpc>
                <a:spcPts val="1425"/>
              </a:lnSpc>
            </a:pPr>
            <a:r>
              <a:rPr dirty="0"/>
              <a:t>|</a:t>
            </a:r>
            <a:r>
              <a:rPr spc="260" dirty="0"/>
              <a:t> </a:t>
            </a:r>
            <a:fld id="{81D60167-4931-47E6-BA6A-407CBD079E47}" type="slidenum">
              <a:rPr spc="-5" dirty="0"/>
              <a:t>‹#›</a:t>
            </a:fld>
            <a:endParaRPr spc="-5" dirty="0"/>
          </a:p>
        </p:txBody>
      </p:sp>
      <p:pic>
        <p:nvPicPr>
          <p:cNvPr id="7" name="Picture 6" descr="A picture containing text, clipart&#10;&#10;Description automatically generated">
            <a:extLst>
              <a:ext uri="{FF2B5EF4-FFF2-40B4-BE49-F238E27FC236}">
                <a16:creationId xmlns:a16="http://schemas.microsoft.com/office/drawing/2014/main" id="{BE0A7F10-4B05-8EA1-4CB2-4D17AE0E9A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30798" y="6324600"/>
            <a:ext cx="564366" cy="39500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Arial"/>
                <a:cs typeface="Aria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7/28/2022</a:t>
            </a:fld>
            <a:endParaRPr lang="en-US" dirty="0"/>
          </a:p>
        </p:txBody>
      </p:sp>
      <p:sp>
        <p:nvSpPr>
          <p:cNvPr id="6" name="Holder 6"/>
          <p:cNvSpPr>
            <a:spLocks noGrp="1"/>
          </p:cNvSpPr>
          <p:nvPr>
            <p:ph type="sldNum" sz="quarter" idx="7"/>
          </p:nvPr>
        </p:nvSpPr>
        <p:spPr/>
        <p:txBody>
          <a:bodyPr lIns="0" tIns="0" rIns="0" bIns="0"/>
          <a:lstStyle>
            <a:lvl1pPr>
              <a:defRPr sz="1200" b="0" i="0">
                <a:solidFill>
                  <a:schemeClr val="tx1"/>
                </a:solidFill>
                <a:latin typeface="Arial"/>
                <a:cs typeface="Arial"/>
              </a:defRPr>
            </a:lvl1pPr>
          </a:lstStyle>
          <a:p>
            <a:pPr marL="12700">
              <a:lnSpc>
                <a:spcPts val="1425"/>
              </a:lnSpc>
            </a:pPr>
            <a:r>
              <a:rPr dirty="0"/>
              <a:t>|</a:t>
            </a:r>
            <a:r>
              <a:rPr spc="260" dirty="0"/>
              <a:t> </a:t>
            </a:r>
            <a:fld id="{81D60167-4931-47E6-BA6A-407CBD079E47}" type="slidenum">
              <a:rPr spc="-5" dirty="0"/>
              <a:t>‹#›</a:t>
            </a:fld>
            <a:endParaRPr spc="-5" dirty="0"/>
          </a:p>
        </p:txBody>
      </p:sp>
      <p:pic>
        <p:nvPicPr>
          <p:cNvPr id="9" name="Picture 8" descr="A picture containing text, clipart&#10;&#10;Description automatically generated">
            <a:extLst>
              <a:ext uri="{FF2B5EF4-FFF2-40B4-BE49-F238E27FC236}">
                <a16:creationId xmlns:a16="http://schemas.microsoft.com/office/drawing/2014/main" id="{E0D7A4EE-C5DD-160E-CC61-AD8D4D9168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30798" y="6324600"/>
            <a:ext cx="564366" cy="39500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502920" y="1577340"/>
            <a:ext cx="4375404"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577340"/>
            <a:ext cx="4375404"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7/28/2022</a:t>
            </a:fld>
            <a:endParaRPr lang="en-US" dirty="0"/>
          </a:p>
        </p:txBody>
      </p:sp>
      <p:sp>
        <p:nvSpPr>
          <p:cNvPr id="7" name="Holder 7"/>
          <p:cNvSpPr>
            <a:spLocks noGrp="1"/>
          </p:cNvSpPr>
          <p:nvPr>
            <p:ph type="sldNum" sz="quarter" idx="7"/>
          </p:nvPr>
        </p:nvSpPr>
        <p:spPr/>
        <p:txBody>
          <a:bodyPr lIns="0" tIns="0" rIns="0" bIns="0"/>
          <a:lstStyle>
            <a:lvl1pPr>
              <a:defRPr sz="1200" b="0" i="0">
                <a:solidFill>
                  <a:schemeClr val="tx1"/>
                </a:solidFill>
                <a:latin typeface="Arial"/>
                <a:cs typeface="Arial"/>
              </a:defRPr>
            </a:lvl1pPr>
          </a:lstStyle>
          <a:p>
            <a:pPr marL="12700">
              <a:lnSpc>
                <a:spcPts val="1425"/>
              </a:lnSpc>
            </a:pPr>
            <a:r>
              <a:rPr dirty="0"/>
              <a:t>|</a:t>
            </a:r>
            <a:r>
              <a:rPr spc="260" dirty="0"/>
              <a:t> </a:t>
            </a:r>
            <a:fld id="{81D60167-4931-47E6-BA6A-407CBD079E47}" type="slidenum">
              <a:rPr spc="-5" dirty="0"/>
              <a:t>‹#›</a:t>
            </a:fld>
            <a:endParaRPr spc="-5" dirty="0"/>
          </a:p>
        </p:txBody>
      </p:sp>
      <p:pic>
        <p:nvPicPr>
          <p:cNvPr id="8" name="Picture 7" descr="A picture containing text, clipart&#10;&#10;Description automatically generated">
            <a:extLst>
              <a:ext uri="{FF2B5EF4-FFF2-40B4-BE49-F238E27FC236}">
                <a16:creationId xmlns:a16="http://schemas.microsoft.com/office/drawing/2014/main" id="{AAEE9794-E1D5-2F2C-4E97-E8C704B5284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30798" y="6324600"/>
            <a:ext cx="564366" cy="39500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7/28/2022</a:t>
            </a:fld>
            <a:endParaRPr lang="en-US" dirty="0"/>
          </a:p>
        </p:txBody>
      </p:sp>
      <p:sp>
        <p:nvSpPr>
          <p:cNvPr id="5" name="Holder 5"/>
          <p:cNvSpPr>
            <a:spLocks noGrp="1"/>
          </p:cNvSpPr>
          <p:nvPr>
            <p:ph type="sldNum" sz="quarter" idx="7"/>
          </p:nvPr>
        </p:nvSpPr>
        <p:spPr/>
        <p:txBody>
          <a:bodyPr lIns="0" tIns="0" rIns="0" bIns="0"/>
          <a:lstStyle>
            <a:lvl1pPr>
              <a:defRPr sz="1200" b="0" i="0">
                <a:solidFill>
                  <a:schemeClr val="tx1"/>
                </a:solidFill>
                <a:latin typeface="Arial"/>
                <a:cs typeface="Arial"/>
              </a:defRPr>
            </a:lvl1pPr>
          </a:lstStyle>
          <a:p>
            <a:pPr marL="12700">
              <a:lnSpc>
                <a:spcPts val="1425"/>
              </a:lnSpc>
            </a:pPr>
            <a:r>
              <a:rPr dirty="0"/>
              <a:t>|</a:t>
            </a:r>
            <a:r>
              <a:rPr spc="260" dirty="0"/>
              <a:t> </a:t>
            </a:r>
            <a:fld id="{81D60167-4931-47E6-BA6A-407CBD079E47}" type="slidenum">
              <a:rPr spc="-5" dirty="0"/>
              <a:t>‹#›</a:t>
            </a:fld>
            <a:endParaRPr spc="-5" dirty="0"/>
          </a:p>
        </p:txBody>
      </p:sp>
      <p:pic>
        <p:nvPicPr>
          <p:cNvPr id="7" name="Picture 6" descr="A picture containing text, clipart&#10;&#10;Description automatically generated">
            <a:extLst>
              <a:ext uri="{FF2B5EF4-FFF2-40B4-BE49-F238E27FC236}">
                <a16:creationId xmlns:a16="http://schemas.microsoft.com/office/drawing/2014/main" id="{260BAEE5-4268-16EF-2B7A-94CFBC059D3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30798" y="6324600"/>
            <a:ext cx="564366" cy="395006"/>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7/28/2022</a:t>
            </a:fld>
            <a:endParaRPr lang="en-US" dirty="0"/>
          </a:p>
        </p:txBody>
      </p:sp>
      <p:sp>
        <p:nvSpPr>
          <p:cNvPr id="4" name="Holder 4"/>
          <p:cNvSpPr>
            <a:spLocks noGrp="1"/>
          </p:cNvSpPr>
          <p:nvPr>
            <p:ph type="sldNum" sz="quarter" idx="7"/>
          </p:nvPr>
        </p:nvSpPr>
        <p:spPr/>
        <p:txBody>
          <a:bodyPr lIns="0" tIns="0" rIns="0" bIns="0"/>
          <a:lstStyle>
            <a:lvl1pPr>
              <a:defRPr sz="1200" b="0" i="0">
                <a:solidFill>
                  <a:schemeClr val="tx1"/>
                </a:solidFill>
                <a:latin typeface="Arial"/>
                <a:cs typeface="Arial"/>
              </a:defRPr>
            </a:lvl1pPr>
          </a:lstStyle>
          <a:p>
            <a:pPr marL="12700">
              <a:lnSpc>
                <a:spcPts val="1425"/>
              </a:lnSpc>
            </a:pPr>
            <a:r>
              <a:rPr dirty="0"/>
              <a:t>|</a:t>
            </a:r>
            <a:r>
              <a:rPr spc="260" dirty="0"/>
              <a:t> </a:t>
            </a:r>
            <a:fld id="{81D60167-4931-47E6-BA6A-407CBD079E47}" type="slidenum">
              <a:rPr spc="-5" dirty="0"/>
              <a:t>‹#›</a:t>
            </a:fld>
            <a:endParaRPr spc="-5" dirty="0"/>
          </a:p>
        </p:txBody>
      </p:sp>
      <p:pic>
        <p:nvPicPr>
          <p:cNvPr id="5" name="Picture 4" descr="A picture containing text, clipart&#10;&#10;Description automatically generated">
            <a:extLst>
              <a:ext uri="{FF2B5EF4-FFF2-40B4-BE49-F238E27FC236}">
                <a16:creationId xmlns:a16="http://schemas.microsoft.com/office/drawing/2014/main" id="{842DDCC0-FEBA-F8FD-3408-13774E475B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30798" y="6324600"/>
            <a:ext cx="564366" cy="39500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407792" y="2641219"/>
            <a:ext cx="5242814" cy="942339"/>
          </a:xfrm>
          <a:prstGeom prst="rect">
            <a:avLst/>
          </a:prstGeom>
        </p:spPr>
        <p:txBody>
          <a:bodyPr wrap="square" lIns="0" tIns="0" rIns="0" bIns="0">
            <a:spAutoFit/>
          </a:bodyPr>
          <a:lstStyle>
            <a:lvl1pPr>
              <a:defRPr sz="3200"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918057" y="1570180"/>
            <a:ext cx="8222284" cy="2312035"/>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419856" y="6377940"/>
            <a:ext cx="3218688"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02920" y="6377940"/>
            <a:ext cx="2313432"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7/28/2022</a:t>
            </a:fld>
            <a:endParaRPr lang="en-US" dirty="0"/>
          </a:p>
        </p:txBody>
      </p:sp>
      <p:sp>
        <p:nvSpPr>
          <p:cNvPr id="6" name="Holder 6"/>
          <p:cNvSpPr>
            <a:spLocks noGrp="1"/>
          </p:cNvSpPr>
          <p:nvPr>
            <p:ph type="sldNum" sz="quarter" idx="7"/>
          </p:nvPr>
        </p:nvSpPr>
        <p:spPr>
          <a:xfrm>
            <a:off x="6450329" y="6248002"/>
            <a:ext cx="345440" cy="196214"/>
          </a:xfrm>
          <a:prstGeom prst="rect">
            <a:avLst/>
          </a:prstGeom>
        </p:spPr>
        <p:txBody>
          <a:bodyPr wrap="square" lIns="0" tIns="0" rIns="0" bIns="0">
            <a:spAutoFit/>
          </a:bodyPr>
          <a:lstStyle>
            <a:lvl1pPr>
              <a:defRPr sz="1200" b="0" i="0">
                <a:solidFill>
                  <a:schemeClr val="tx1"/>
                </a:solidFill>
                <a:latin typeface="Arial"/>
                <a:cs typeface="Arial"/>
              </a:defRPr>
            </a:lvl1pPr>
          </a:lstStyle>
          <a:p>
            <a:pPr marL="12700">
              <a:lnSpc>
                <a:spcPts val="1425"/>
              </a:lnSpc>
            </a:pPr>
            <a:r>
              <a:rPr dirty="0"/>
              <a:t>|</a:t>
            </a:r>
            <a:r>
              <a:rPr spc="260" dirty="0"/>
              <a:t> </a:t>
            </a:r>
            <a:fld id="{81D60167-4931-47E6-BA6A-407CBD079E47}" type="slidenum">
              <a:rPr spc="-5" dirty="0"/>
              <a:t>‹#›</a:t>
            </a:fld>
            <a:endParaRPr spc="-5" dirty="0"/>
          </a:p>
        </p:txBody>
      </p:sp>
      <p:pic>
        <p:nvPicPr>
          <p:cNvPr id="7" name="Picture 6" descr="A picture containing text, clipart&#10;&#10;Description automatically generated">
            <a:extLst>
              <a:ext uri="{FF2B5EF4-FFF2-40B4-BE49-F238E27FC236}">
                <a16:creationId xmlns:a16="http://schemas.microsoft.com/office/drawing/2014/main" id="{77B65CFF-AA6F-7667-1348-A5889F839662}"/>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230798" y="6324600"/>
            <a:ext cx="564366" cy="39500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10" Type="http://schemas.openxmlformats.org/officeDocument/2006/relationships/image" Target="../media/image27.png"/><Relationship Id="rId4" Type="http://schemas.openxmlformats.org/officeDocument/2006/relationships/image" Target="../media/image21.png"/><Relationship Id="rId9" Type="http://schemas.openxmlformats.org/officeDocument/2006/relationships/image" Target="../media/image2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2.png"/><Relationship Id="rId11" Type="http://schemas.openxmlformats.org/officeDocument/2006/relationships/image" Target="../media/image37.png"/><Relationship Id="rId5" Type="http://schemas.openxmlformats.org/officeDocument/2006/relationships/image" Target="../media/image31.png"/><Relationship Id="rId10" Type="http://schemas.openxmlformats.org/officeDocument/2006/relationships/image" Target="../media/image36.png"/><Relationship Id="rId4" Type="http://schemas.openxmlformats.org/officeDocument/2006/relationships/image" Target="../media/image30.png"/><Relationship Id="rId9" Type="http://schemas.openxmlformats.org/officeDocument/2006/relationships/image" Target="../media/image3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57201" y="403412"/>
            <a:ext cx="8763000" cy="6073588"/>
            <a:chOff x="457200" y="457200"/>
            <a:chExt cx="9144000" cy="6858000"/>
          </a:xfrm>
        </p:grpSpPr>
        <p:sp>
          <p:nvSpPr>
            <p:cNvPr id="3" name="object 3"/>
            <p:cNvSpPr/>
            <p:nvPr/>
          </p:nvSpPr>
          <p:spPr>
            <a:xfrm>
              <a:off x="457200" y="457200"/>
              <a:ext cx="9144000" cy="6858000"/>
            </a:xfrm>
            <a:prstGeom prst="rect">
              <a:avLst/>
            </a:prstGeom>
            <a:blipFill>
              <a:blip r:embed="rId2"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4" name="object 4"/>
            <p:cNvSpPr/>
            <p:nvPr/>
          </p:nvSpPr>
          <p:spPr>
            <a:xfrm>
              <a:off x="457200" y="457200"/>
              <a:ext cx="5023104" cy="4191000"/>
            </a:xfrm>
            <a:prstGeom prst="rect">
              <a:avLst/>
            </a:prstGeom>
            <a:blipFill>
              <a:blip r:embed="rId3"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5" name="object 5"/>
          <p:cNvSpPr txBox="1">
            <a:spLocks noGrp="1"/>
          </p:cNvSpPr>
          <p:nvPr>
            <p:ph type="title"/>
          </p:nvPr>
        </p:nvSpPr>
        <p:spPr>
          <a:xfrm>
            <a:off x="1118347" y="1180876"/>
            <a:ext cx="2393576" cy="826026"/>
          </a:xfrm>
          <a:prstGeom prst="rect">
            <a:avLst/>
          </a:prstGeom>
        </p:spPr>
        <p:txBody>
          <a:bodyPr vert="horz" wrap="square" lIns="0" tIns="11206" rIns="0" bIns="0" rtlCol="0">
            <a:spAutoFit/>
          </a:bodyPr>
          <a:lstStyle/>
          <a:p>
            <a:pPr marL="11206" marR="4483">
              <a:spcBef>
                <a:spcPts val="88"/>
              </a:spcBef>
            </a:pPr>
            <a:r>
              <a:rPr sz="2647" b="1" spc="-4" dirty="0">
                <a:solidFill>
                  <a:srgbClr val="FFFFFF"/>
                </a:solidFill>
                <a:latin typeface="Arial" panose="020B0604020202020204" pitchFamily="34" charset="0"/>
                <a:cs typeface="Arial" panose="020B0604020202020204" pitchFamily="34" charset="0"/>
              </a:rPr>
              <a:t>Overview and  </a:t>
            </a:r>
            <a:r>
              <a:rPr sz="2647" b="1" i="1" spc="-4" dirty="0">
                <a:solidFill>
                  <a:srgbClr val="FFFFFF"/>
                </a:solidFill>
                <a:latin typeface="Arial" panose="020B0604020202020204" pitchFamily="34" charset="0"/>
                <a:cs typeface="Arial" panose="020B0604020202020204" pitchFamily="34" charset="0"/>
              </a:rPr>
              <a:t>Understanding</a:t>
            </a:r>
            <a:endParaRPr sz="2647" b="1" dirty="0">
              <a:latin typeface="Arial" panose="020B0604020202020204" pitchFamily="34" charset="0"/>
              <a:cs typeface="Arial" panose="020B0604020202020204" pitchFamily="34" charset="0"/>
            </a:endParaRPr>
          </a:p>
        </p:txBody>
      </p:sp>
      <p:sp>
        <p:nvSpPr>
          <p:cNvPr id="6" name="object 6"/>
          <p:cNvSpPr txBox="1"/>
          <p:nvPr/>
        </p:nvSpPr>
        <p:spPr>
          <a:xfrm>
            <a:off x="1073091" y="2252382"/>
            <a:ext cx="3133724" cy="1395744"/>
          </a:xfrm>
          <a:prstGeom prst="rect">
            <a:avLst/>
          </a:prstGeom>
        </p:spPr>
        <p:txBody>
          <a:bodyPr vert="horz" wrap="square" lIns="0" tIns="10646" rIns="0" bIns="0" rtlCol="0">
            <a:spAutoFit/>
          </a:bodyPr>
          <a:lstStyle/>
          <a:p>
            <a:pPr marL="11206" marR="4483">
              <a:spcBef>
                <a:spcPts val="84"/>
              </a:spcBef>
            </a:pPr>
            <a:r>
              <a:rPr b="1" i="1" spc="-9" dirty="0">
                <a:solidFill>
                  <a:srgbClr val="FFFFFF"/>
                </a:solidFill>
                <a:latin typeface="Arial" panose="020B0604020202020204" pitchFamily="34" charset="0"/>
                <a:cs typeface="Arial" panose="020B0604020202020204" pitchFamily="34" charset="0"/>
              </a:rPr>
              <a:t>Mutual Agreement  Procedures</a:t>
            </a:r>
            <a:r>
              <a:rPr b="1" i="1" spc="9" dirty="0">
                <a:solidFill>
                  <a:srgbClr val="FFFFFF"/>
                </a:solidFill>
                <a:latin typeface="Arial" panose="020B0604020202020204" pitchFamily="34" charset="0"/>
                <a:cs typeface="Arial" panose="020B0604020202020204" pitchFamily="34" charset="0"/>
              </a:rPr>
              <a:t> </a:t>
            </a:r>
            <a:r>
              <a:rPr b="1" i="1" spc="-9" dirty="0">
                <a:solidFill>
                  <a:srgbClr val="FFFFFF"/>
                </a:solidFill>
                <a:latin typeface="Arial" panose="020B0604020202020204" pitchFamily="34" charset="0"/>
                <a:cs typeface="Arial" panose="020B0604020202020204" pitchFamily="34" charset="0"/>
              </a:rPr>
              <a:t>(MAP)</a:t>
            </a:r>
            <a:r>
              <a:rPr lang="en-US" b="1" i="1" spc="-9" dirty="0">
                <a:solidFill>
                  <a:srgbClr val="FFFFFF"/>
                </a:solidFill>
                <a:latin typeface="Arial" panose="020B0604020202020204" pitchFamily="34" charset="0"/>
                <a:cs typeface="Arial" panose="020B0604020202020204" pitchFamily="34" charset="0"/>
              </a:rPr>
              <a:t> </a:t>
            </a:r>
            <a:r>
              <a:rPr lang="en-IN" b="1" i="1" spc="-9" dirty="0">
                <a:solidFill>
                  <a:srgbClr val="FFFFFF"/>
                </a:solidFill>
                <a:latin typeface="Arial" panose="020B0604020202020204" pitchFamily="34" charset="0"/>
                <a:cs typeface="Arial" panose="020B0604020202020204" pitchFamily="34" charset="0"/>
              </a:rPr>
              <a:t>Processes, Indian Experience, Applications under Indo-US Treaty</a:t>
            </a:r>
            <a:endParaRPr b="1" i="1" spc="-9" dirty="0">
              <a:solidFill>
                <a:srgbClr val="FFFFFF"/>
              </a:solidFill>
              <a:latin typeface="Arial" panose="020B0604020202020204" pitchFamily="34" charset="0"/>
              <a:cs typeface="Arial" panose="020B0604020202020204" pitchFamily="34" charset="0"/>
            </a:endParaRPr>
          </a:p>
        </p:txBody>
      </p:sp>
      <p:sp>
        <p:nvSpPr>
          <p:cNvPr id="7" name="object 7"/>
          <p:cNvSpPr txBox="1"/>
          <p:nvPr/>
        </p:nvSpPr>
        <p:spPr>
          <a:xfrm>
            <a:off x="1118347" y="3826872"/>
            <a:ext cx="876300" cy="200802"/>
          </a:xfrm>
          <a:prstGeom prst="rect">
            <a:avLst/>
          </a:prstGeom>
        </p:spPr>
        <p:txBody>
          <a:bodyPr vert="horz" wrap="square" lIns="0" tIns="10646" rIns="0" bIns="0" rtlCol="0">
            <a:spAutoFit/>
          </a:bodyPr>
          <a:lstStyle/>
          <a:p>
            <a:pPr marL="11206">
              <a:spcBef>
                <a:spcPts val="84"/>
              </a:spcBef>
            </a:pPr>
            <a:r>
              <a:rPr lang="en-US" sz="1235" b="1" i="1" spc="-4" dirty="0">
                <a:solidFill>
                  <a:srgbClr val="FFFFFF"/>
                </a:solidFill>
                <a:latin typeface="Arial" panose="020B0604020202020204" pitchFamily="34" charset="0"/>
                <a:cs typeface="Arial" panose="020B0604020202020204" pitchFamily="34" charset="0"/>
              </a:rPr>
              <a:t>July</a:t>
            </a:r>
            <a:r>
              <a:rPr sz="1235" b="1" i="1" spc="-57" dirty="0">
                <a:solidFill>
                  <a:srgbClr val="FFFFFF"/>
                </a:solidFill>
                <a:latin typeface="Arial" panose="020B0604020202020204" pitchFamily="34" charset="0"/>
                <a:cs typeface="Arial" panose="020B0604020202020204" pitchFamily="34" charset="0"/>
              </a:rPr>
              <a:t> </a:t>
            </a:r>
            <a:r>
              <a:rPr sz="1235" b="1" i="1" spc="-4" dirty="0">
                <a:solidFill>
                  <a:srgbClr val="FFFFFF"/>
                </a:solidFill>
                <a:latin typeface="Arial" panose="020B0604020202020204" pitchFamily="34" charset="0"/>
                <a:cs typeface="Arial" panose="020B0604020202020204" pitchFamily="34" charset="0"/>
              </a:rPr>
              <a:t>20</a:t>
            </a:r>
            <a:r>
              <a:rPr lang="en-US" sz="1235" b="1" i="1" spc="-4" dirty="0">
                <a:solidFill>
                  <a:srgbClr val="FFFFFF"/>
                </a:solidFill>
                <a:latin typeface="Arial" panose="020B0604020202020204" pitchFamily="34" charset="0"/>
                <a:cs typeface="Arial" panose="020B0604020202020204" pitchFamily="34" charset="0"/>
              </a:rPr>
              <a:t>22</a:t>
            </a:r>
            <a:endParaRPr sz="1235"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bject 17">
            <a:extLst>
              <a:ext uri="{FF2B5EF4-FFF2-40B4-BE49-F238E27FC236}">
                <a16:creationId xmlns:a16="http://schemas.microsoft.com/office/drawing/2014/main" id="{1739B2C4-D58A-AD82-665E-7B17C95FF664}"/>
              </a:ext>
            </a:extLst>
          </p:cNvPr>
          <p:cNvSpPr/>
          <p:nvPr/>
        </p:nvSpPr>
        <p:spPr>
          <a:xfrm>
            <a:off x="7584947" y="2048255"/>
            <a:ext cx="2221991" cy="1691639"/>
          </a:xfrm>
          <a:prstGeom prst="rect">
            <a:avLst/>
          </a:prstGeom>
          <a:blipFill>
            <a:blip r:embed="rId2"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9" name="object 18">
            <a:extLst>
              <a:ext uri="{FF2B5EF4-FFF2-40B4-BE49-F238E27FC236}">
                <a16:creationId xmlns:a16="http://schemas.microsoft.com/office/drawing/2014/main" id="{933180DE-F8A8-9EBF-FD54-D14036C1F3F0}"/>
              </a:ext>
            </a:extLst>
          </p:cNvPr>
          <p:cNvSpPr txBox="1"/>
          <p:nvPr/>
        </p:nvSpPr>
        <p:spPr>
          <a:xfrm>
            <a:off x="9437751" y="2438527"/>
            <a:ext cx="595630" cy="299720"/>
          </a:xfrm>
          <a:prstGeom prst="rect">
            <a:avLst/>
          </a:prstGeom>
        </p:spPr>
        <p:txBody>
          <a:bodyPr vert="horz" wrap="square" lIns="0" tIns="12700" rIns="0" bIns="0" rtlCol="0">
            <a:spAutoFit/>
          </a:bodyPr>
          <a:lstStyle/>
          <a:p>
            <a:pPr marL="12700">
              <a:lnSpc>
                <a:spcPct val="100000"/>
              </a:lnSpc>
              <a:spcBef>
                <a:spcPts val="100"/>
              </a:spcBef>
              <a:tabLst>
                <a:tab pos="582295" algn="l"/>
              </a:tabLst>
            </a:pPr>
            <a:r>
              <a:rPr sz="1800" u="heavy" spc="-55" dirty="0">
                <a:uFill>
                  <a:solidFill>
                    <a:srgbClr val="687397"/>
                  </a:solidFill>
                </a:uFill>
                <a:latin typeface="Arial" panose="020B0604020202020204" pitchFamily="34" charset="0"/>
                <a:cs typeface="Arial" panose="020B0604020202020204" pitchFamily="34" charset="0"/>
              </a:rPr>
              <a:t> 	</a:t>
            </a:r>
            <a:endParaRPr sz="1800" dirty="0">
              <a:latin typeface="Arial" panose="020B0604020202020204" pitchFamily="34" charset="0"/>
              <a:cs typeface="Arial" panose="020B0604020202020204" pitchFamily="34" charset="0"/>
            </a:endParaRPr>
          </a:p>
        </p:txBody>
      </p:sp>
      <p:sp>
        <p:nvSpPr>
          <p:cNvPr id="30" name="object 19">
            <a:extLst>
              <a:ext uri="{FF2B5EF4-FFF2-40B4-BE49-F238E27FC236}">
                <a16:creationId xmlns:a16="http://schemas.microsoft.com/office/drawing/2014/main" id="{C5D37BDD-DA36-60D3-3F4F-1B61D790F821}"/>
              </a:ext>
            </a:extLst>
          </p:cNvPr>
          <p:cNvSpPr txBox="1">
            <a:spLocks/>
          </p:cNvSpPr>
          <p:nvPr/>
        </p:nvSpPr>
        <p:spPr>
          <a:xfrm>
            <a:off x="7725918" y="2164207"/>
            <a:ext cx="1328420" cy="1122680"/>
          </a:xfrm>
          <a:prstGeom prst="rect">
            <a:avLst/>
          </a:prstGeom>
        </p:spPr>
        <p:txBody>
          <a:bodyPr vert="horz" wrap="square" lIns="0" tIns="12700" rIns="0" bIns="0" rtlCol="0">
            <a:spAutoFit/>
          </a:bodyPr>
          <a:lstStyle>
            <a:lvl1pPr>
              <a:defRPr sz="3200" b="0" i="0">
                <a:solidFill>
                  <a:schemeClr val="tx1"/>
                </a:solidFill>
                <a:latin typeface="Times New Roman"/>
                <a:ea typeface="+mj-ea"/>
                <a:cs typeface="Times New Roman"/>
              </a:defRPr>
            </a:lvl1pPr>
          </a:lstStyle>
          <a:p>
            <a:pPr marL="12065" marR="5080" indent="635" algn="ctr">
              <a:spcBef>
                <a:spcPts val="100"/>
              </a:spcBef>
            </a:pPr>
            <a:r>
              <a:rPr lang="en-US" sz="1800" kern="0" spc="-30" dirty="0">
                <a:latin typeface="Arial" panose="020B0604020202020204" pitchFamily="34" charset="0"/>
                <a:cs typeface="Arial" panose="020B0604020202020204" pitchFamily="34" charset="0"/>
              </a:rPr>
              <a:t>CA </a:t>
            </a:r>
            <a:r>
              <a:rPr lang="en-US" sz="1800" kern="0" spc="-10" dirty="0">
                <a:latin typeface="Arial" panose="020B0604020202020204" pitchFamily="34" charset="0"/>
                <a:cs typeface="Arial" panose="020B0604020202020204" pitchFamily="34" charset="0"/>
              </a:rPr>
              <a:t>of </a:t>
            </a:r>
            <a:r>
              <a:rPr lang="en-US" sz="1800" kern="0" spc="-60" dirty="0">
                <a:latin typeface="Arial" panose="020B0604020202020204" pitchFamily="34" charset="0"/>
                <a:cs typeface="Arial" panose="020B0604020202020204" pitchFamily="34" charset="0"/>
              </a:rPr>
              <a:t>Home  </a:t>
            </a:r>
            <a:r>
              <a:rPr lang="en-US" sz="1800" kern="0" spc="-5" dirty="0">
                <a:latin typeface="Arial" panose="020B0604020202020204" pitchFamily="34" charset="0"/>
                <a:cs typeface="Arial" panose="020B0604020202020204" pitchFamily="34" charset="0"/>
              </a:rPr>
              <a:t>Country </a:t>
            </a:r>
            <a:r>
              <a:rPr lang="en-US" sz="1800" kern="0" spc="114" dirty="0">
                <a:latin typeface="Arial" panose="020B0604020202020204" pitchFamily="34" charset="0"/>
                <a:cs typeface="Arial" panose="020B0604020202020204" pitchFamily="34" charset="0"/>
              </a:rPr>
              <a:t>&amp;  </a:t>
            </a:r>
            <a:r>
              <a:rPr lang="en-US" sz="1800" kern="0" spc="-50" dirty="0">
                <a:latin typeface="Arial" panose="020B0604020202020204" pitchFamily="34" charset="0"/>
                <a:cs typeface="Arial" panose="020B0604020202020204" pitchFamily="34" charset="0"/>
              </a:rPr>
              <a:t>Host</a:t>
            </a:r>
            <a:r>
              <a:rPr lang="en-US" sz="1800" kern="0" spc="-120" dirty="0">
                <a:latin typeface="Arial" panose="020B0604020202020204" pitchFamily="34" charset="0"/>
                <a:cs typeface="Arial" panose="020B0604020202020204" pitchFamily="34" charset="0"/>
              </a:rPr>
              <a:t> </a:t>
            </a:r>
            <a:r>
              <a:rPr lang="en-US" sz="1800" kern="0" spc="-5" dirty="0">
                <a:latin typeface="Arial" panose="020B0604020202020204" pitchFamily="34" charset="0"/>
                <a:cs typeface="Arial" panose="020B0604020202020204" pitchFamily="34" charset="0"/>
              </a:rPr>
              <a:t>Country  </a:t>
            </a:r>
            <a:r>
              <a:rPr lang="en-US" sz="1800" kern="0" dirty="0">
                <a:latin typeface="Arial" panose="020B0604020202020204" pitchFamily="34" charset="0"/>
                <a:cs typeface="Arial" panose="020B0604020202020204" pitchFamily="34" charset="0"/>
              </a:rPr>
              <a:t>to</a:t>
            </a:r>
            <a:r>
              <a:rPr lang="en-US" sz="1800" kern="0" spc="-85" dirty="0">
                <a:latin typeface="Arial" panose="020B0604020202020204" pitchFamily="34" charset="0"/>
                <a:cs typeface="Arial" panose="020B0604020202020204" pitchFamily="34" charset="0"/>
              </a:rPr>
              <a:t> </a:t>
            </a:r>
            <a:r>
              <a:rPr lang="en-US" sz="1800" kern="0" spc="-35" dirty="0">
                <a:latin typeface="Arial" panose="020B0604020202020204" pitchFamily="34" charset="0"/>
                <a:cs typeface="Arial" panose="020B0604020202020204" pitchFamily="34" charset="0"/>
              </a:rPr>
              <a:t>consult</a:t>
            </a:r>
            <a:endParaRPr lang="en-US" sz="1800" kern="0" dirty="0">
              <a:latin typeface="Arial" panose="020B0604020202020204" pitchFamily="34" charset="0"/>
              <a:cs typeface="Arial" panose="020B0604020202020204" pitchFamily="34" charset="0"/>
            </a:endParaRPr>
          </a:p>
        </p:txBody>
      </p:sp>
      <p:sp>
        <p:nvSpPr>
          <p:cNvPr id="31" name="object 20">
            <a:extLst>
              <a:ext uri="{FF2B5EF4-FFF2-40B4-BE49-F238E27FC236}">
                <a16:creationId xmlns:a16="http://schemas.microsoft.com/office/drawing/2014/main" id="{F14B0E87-02AE-2AE7-D290-22C2E0A46332}"/>
              </a:ext>
            </a:extLst>
          </p:cNvPr>
          <p:cNvSpPr/>
          <p:nvPr/>
        </p:nvSpPr>
        <p:spPr>
          <a:xfrm>
            <a:off x="292608" y="2048255"/>
            <a:ext cx="2144268" cy="1691639"/>
          </a:xfrm>
          <a:prstGeom prst="rect">
            <a:avLst/>
          </a:prstGeom>
          <a:blipFill>
            <a:blip r:embed="rId3"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2" name="object 21">
            <a:extLst>
              <a:ext uri="{FF2B5EF4-FFF2-40B4-BE49-F238E27FC236}">
                <a16:creationId xmlns:a16="http://schemas.microsoft.com/office/drawing/2014/main" id="{E2546BC0-8030-34F4-CCBC-62025CE3652B}"/>
              </a:ext>
            </a:extLst>
          </p:cNvPr>
          <p:cNvSpPr txBox="1"/>
          <p:nvPr/>
        </p:nvSpPr>
        <p:spPr>
          <a:xfrm>
            <a:off x="482904" y="2301366"/>
            <a:ext cx="1145540" cy="848360"/>
          </a:xfrm>
          <a:prstGeom prst="rect">
            <a:avLst/>
          </a:prstGeom>
        </p:spPr>
        <p:txBody>
          <a:bodyPr vert="horz" wrap="square" lIns="0" tIns="12700" rIns="0" bIns="0" rtlCol="0">
            <a:spAutoFit/>
          </a:bodyPr>
          <a:lstStyle/>
          <a:p>
            <a:pPr marL="12700" marR="5080" indent="-635" algn="ctr">
              <a:lnSpc>
                <a:spcPct val="100000"/>
              </a:lnSpc>
              <a:spcBef>
                <a:spcPts val="100"/>
              </a:spcBef>
            </a:pPr>
            <a:r>
              <a:rPr sz="1800" spc="5" dirty="0">
                <a:latin typeface="Arial" panose="020B0604020202020204" pitchFamily="34" charset="0"/>
                <a:cs typeface="Arial" panose="020B0604020202020204" pitchFamily="34" charset="0"/>
              </a:rPr>
              <a:t>Filing  </a:t>
            </a:r>
            <a:r>
              <a:rPr sz="1800" spc="65" dirty="0">
                <a:latin typeface="Arial" panose="020B0604020202020204" pitchFamily="34" charset="0"/>
                <a:cs typeface="Arial" panose="020B0604020202020204" pitchFamily="34" charset="0"/>
              </a:rPr>
              <a:t>A</a:t>
            </a:r>
            <a:r>
              <a:rPr sz="1800" spc="-65" dirty="0">
                <a:latin typeface="Arial" panose="020B0604020202020204" pitchFamily="34" charset="0"/>
                <a:cs typeface="Arial" panose="020B0604020202020204" pitchFamily="34" charset="0"/>
              </a:rPr>
              <a:t>p</a:t>
            </a:r>
            <a:r>
              <a:rPr sz="1800" spc="-75" dirty="0">
                <a:latin typeface="Arial" panose="020B0604020202020204" pitchFamily="34" charset="0"/>
                <a:cs typeface="Arial" panose="020B0604020202020204" pitchFamily="34" charset="0"/>
              </a:rPr>
              <a:t>p</a:t>
            </a:r>
            <a:r>
              <a:rPr sz="1800" spc="25" dirty="0">
                <a:latin typeface="Arial" panose="020B0604020202020204" pitchFamily="34" charset="0"/>
                <a:cs typeface="Arial" panose="020B0604020202020204" pitchFamily="34" charset="0"/>
              </a:rPr>
              <a:t>li</a:t>
            </a:r>
            <a:r>
              <a:rPr sz="1800" spc="65" dirty="0">
                <a:latin typeface="Arial" panose="020B0604020202020204" pitchFamily="34" charset="0"/>
                <a:cs typeface="Arial" panose="020B0604020202020204" pitchFamily="34" charset="0"/>
              </a:rPr>
              <a:t>c</a:t>
            </a:r>
            <a:r>
              <a:rPr sz="1800" spc="-15" dirty="0">
                <a:latin typeface="Arial" panose="020B0604020202020204" pitchFamily="34" charset="0"/>
                <a:cs typeface="Arial" panose="020B0604020202020204" pitchFamily="34" charset="0"/>
              </a:rPr>
              <a:t>ation  </a:t>
            </a:r>
            <a:r>
              <a:rPr sz="1800" spc="80" dirty="0">
                <a:latin typeface="Arial" panose="020B0604020202020204" pitchFamily="34" charset="0"/>
                <a:cs typeface="Arial" panose="020B0604020202020204" pitchFamily="34" charset="0"/>
              </a:rPr>
              <a:t>with</a:t>
            </a:r>
            <a:r>
              <a:rPr sz="1800" spc="-100" dirty="0">
                <a:latin typeface="Arial" panose="020B0604020202020204" pitchFamily="34" charset="0"/>
                <a:cs typeface="Arial" panose="020B0604020202020204" pitchFamily="34" charset="0"/>
              </a:rPr>
              <a:t> </a:t>
            </a:r>
            <a:r>
              <a:rPr sz="1800" spc="-30" dirty="0">
                <a:latin typeface="Arial" panose="020B0604020202020204" pitchFamily="34" charset="0"/>
                <a:cs typeface="Arial" panose="020B0604020202020204" pitchFamily="34" charset="0"/>
              </a:rPr>
              <a:t>CA</a:t>
            </a:r>
            <a:endParaRPr sz="1800" dirty="0">
              <a:latin typeface="Arial" panose="020B0604020202020204" pitchFamily="34" charset="0"/>
              <a:cs typeface="Arial" panose="020B0604020202020204" pitchFamily="34" charset="0"/>
            </a:endParaRPr>
          </a:p>
        </p:txBody>
      </p:sp>
      <p:sp>
        <p:nvSpPr>
          <p:cNvPr id="33" name="object 22">
            <a:extLst>
              <a:ext uri="{FF2B5EF4-FFF2-40B4-BE49-F238E27FC236}">
                <a16:creationId xmlns:a16="http://schemas.microsoft.com/office/drawing/2014/main" id="{C47A4592-94F7-824E-86A2-A6B924650E4A}"/>
              </a:ext>
            </a:extLst>
          </p:cNvPr>
          <p:cNvSpPr/>
          <p:nvPr/>
        </p:nvSpPr>
        <p:spPr>
          <a:xfrm>
            <a:off x="1380744" y="4178808"/>
            <a:ext cx="2057400" cy="1696212"/>
          </a:xfrm>
          <a:prstGeom prst="rect">
            <a:avLst/>
          </a:prstGeom>
          <a:blipFill>
            <a:blip r:embed="rId4"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4" name="object 23">
            <a:extLst>
              <a:ext uri="{FF2B5EF4-FFF2-40B4-BE49-F238E27FC236}">
                <a16:creationId xmlns:a16="http://schemas.microsoft.com/office/drawing/2014/main" id="{9B92F230-1810-9F75-F097-2B08BA4E9016}"/>
              </a:ext>
            </a:extLst>
          </p:cNvPr>
          <p:cNvSpPr txBox="1"/>
          <p:nvPr/>
        </p:nvSpPr>
        <p:spPr>
          <a:xfrm>
            <a:off x="1490599" y="4298060"/>
            <a:ext cx="1225550" cy="1123315"/>
          </a:xfrm>
          <a:prstGeom prst="rect">
            <a:avLst/>
          </a:prstGeom>
        </p:spPr>
        <p:txBody>
          <a:bodyPr vert="horz" wrap="square" lIns="0" tIns="12700" rIns="0" bIns="0" rtlCol="0">
            <a:spAutoFit/>
          </a:bodyPr>
          <a:lstStyle/>
          <a:p>
            <a:pPr marL="12700" marR="5080" algn="ctr">
              <a:lnSpc>
                <a:spcPct val="100000"/>
              </a:lnSpc>
              <a:spcBef>
                <a:spcPts val="100"/>
              </a:spcBef>
            </a:pPr>
            <a:r>
              <a:rPr sz="1800" spc="-80" dirty="0">
                <a:latin typeface="Arial" panose="020B0604020202020204" pitchFamily="34" charset="0"/>
                <a:cs typeface="Arial" panose="020B0604020202020204" pitchFamily="34" charset="0"/>
              </a:rPr>
              <a:t>Rep</a:t>
            </a:r>
            <a:r>
              <a:rPr sz="1800" spc="-55" dirty="0">
                <a:latin typeface="Arial" panose="020B0604020202020204" pitchFamily="34" charset="0"/>
                <a:cs typeface="Arial" panose="020B0604020202020204" pitchFamily="34" charset="0"/>
              </a:rPr>
              <a:t>r</a:t>
            </a:r>
            <a:r>
              <a:rPr sz="1800" spc="-204" dirty="0">
                <a:latin typeface="Arial" panose="020B0604020202020204" pitchFamily="34" charset="0"/>
                <a:cs typeface="Arial" panose="020B0604020202020204" pitchFamily="34" charset="0"/>
              </a:rPr>
              <a:t>ese</a:t>
            </a:r>
            <a:r>
              <a:rPr sz="1800" spc="70" dirty="0">
                <a:latin typeface="Arial" panose="020B0604020202020204" pitchFamily="34" charset="0"/>
                <a:cs typeface="Arial" panose="020B0604020202020204" pitchFamily="34" charset="0"/>
              </a:rPr>
              <a:t>n</a:t>
            </a:r>
            <a:r>
              <a:rPr sz="1800" spc="40" dirty="0">
                <a:latin typeface="Arial" panose="020B0604020202020204" pitchFamily="34" charset="0"/>
                <a:cs typeface="Arial" panose="020B0604020202020204" pitchFamily="34" charset="0"/>
              </a:rPr>
              <a:t>t</a:t>
            </a:r>
            <a:r>
              <a:rPr sz="1800" dirty="0">
                <a:latin typeface="Arial" panose="020B0604020202020204" pitchFamily="34" charset="0"/>
                <a:cs typeface="Arial" panose="020B0604020202020204" pitchFamily="34" charset="0"/>
              </a:rPr>
              <a:t>ati  </a:t>
            </a:r>
            <a:r>
              <a:rPr sz="1800" spc="-110" dirty="0">
                <a:latin typeface="Arial" panose="020B0604020202020204" pitchFamily="34" charset="0"/>
                <a:cs typeface="Arial" panose="020B0604020202020204" pitchFamily="34" charset="0"/>
              </a:rPr>
              <a:t>ons </a:t>
            </a:r>
            <a:r>
              <a:rPr sz="1800" dirty="0">
                <a:latin typeface="Arial" panose="020B0604020202020204" pitchFamily="34" charset="0"/>
                <a:cs typeface="Arial" panose="020B0604020202020204" pitchFamily="34" charset="0"/>
              </a:rPr>
              <a:t>to </a:t>
            </a:r>
            <a:r>
              <a:rPr sz="1800" spc="-30" dirty="0">
                <a:latin typeface="Arial" panose="020B0604020202020204" pitchFamily="34" charset="0"/>
                <a:cs typeface="Arial" panose="020B0604020202020204" pitchFamily="34" charset="0"/>
              </a:rPr>
              <a:t>CA</a:t>
            </a:r>
            <a:r>
              <a:rPr sz="1800" spc="-150" dirty="0">
                <a:latin typeface="Arial" panose="020B0604020202020204" pitchFamily="34" charset="0"/>
                <a:cs typeface="Arial" panose="020B0604020202020204" pitchFamily="34" charset="0"/>
              </a:rPr>
              <a:t> </a:t>
            </a:r>
            <a:r>
              <a:rPr sz="1800" spc="-10" dirty="0">
                <a:latin typeface="Arial" panose="020B0604020202020204" pitchFamily="34" charset="0"/>
                <a:cs typeface="Arial" panose="020B0604020202020204" pitchFamily="34" charset="0"/>
              </a:rPr>
              <a:t>of  </a:t>
            </a:r>
            <a:r>
              <a:rPr sz="1800" spc="-50" dirty="0">
                <a:latin typeface="Arial" panose="020B0604020202020204" pitchFamily="34" charset="0"/>
                <a:cs typeface="Arial" panose="020B0604020202020204" pitchFamily="34" charset="0"/>
              </a:rPr>
              <a:t>Host  </a:t>
            </a:r>
            <a:r>
              <a:rPr sz="1800" spc="-5" dirty="0">
                <a:latin typeface="Arial" panose="020B0604020202020204" pitchFamily="34" charset="0"/>
                <a:cs typeface="Arial" panose="020B0604020202020204" pitchFamily="34" charset="0"/>
              </a:rPr>
              <a:t>Country</a:t>
            </a:r>
            <a:endParaRPr sz="1800" dirty="0">
              <a:latin typeface="Arial" panose="020B0604020202020204" pitchFamily="34" charset="0"/>
              <a:cs typeface="Arial" panose="020B0604020202020204" pitchFamily="34" charset="0"/>
            </a:endParaRPr>
          </a:p>
        </p:txBody>
      </p:sp>
      <p:sp>
        <p:nvSpPr>
          <p:cNvPr id="35" name="object 24">
            <a:extLst>
              <a:ext uri="{FF2B5EF4-FFF2-40B4-BE49-F238E27FC236}">
                <a16:creationId xmlns:a16="http://schemas.microsoft.com/office/drawing/2014/main" id="{F19E7DD4-4448-544A-0F9C-106E25C3BE69}"/>
              </a:ext>
            </a:extLst>
          </p:cNvPr>
          <p:cNvSpPr/>
          <p:nvPr/>
        </p:nvSpPr>
        <p:spPr>
          <a:xfrm>
            <a:off x="3643884" y="4178808"/>
            <a:ext cx="2391155" cy="1773936"/>
          </a:xfrm>
          <a:prstGeom prst="rect">
            <a:avLst/>
          </a:prstGeom>
          <a:blipFill>
            <a:blip r:embed="rId5"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6" name="object 25">
            <a:extLst>
              <a:ext uri="{FF2B5EF4-FFF2-40B4-BE49-F238E27FC236}">
                <a16:creationId xmlns:a16="http://schemas.microsoft.com/office/drawing/2014/main" id="{533DB785-546A-9510-D1FB-C0EBCC58D6A0}"/>
              </a:ext>
            </a:extLst>
          </p:cNvPr>
          <p:cNvSpPr txBox="1"/>
          <p:nvPr/>
        </p:nvSpPr>
        <p:spPr>
          <a:xfrm>
            <a:off x="3749802" y="4336160"/>
            <a:ext cx="1551305" cy="1123315"/>
          </a:xfrm>
          <a:prstGeom prst="rect">
            <a:avLst/>
          </a:prstGeom>
        </p:spPr>
        <p:txBody>
          <a:bodyPr vert="horz" wrap="square" lIns="0" tIns="12700" rIns="0" bIns="0" rtlCol="0">
            <a:spAutoFit/>
          </a:bodyPr>
          <a:lstStyle/>
          <a:p>
            <a:pPr marL="12700" marR="5080" algn="ctr">
              <a:lnSpc>
                <a:spcPct val="100000"/>
              </a:lnSpc>
              <a:spcBef>
                <a:spcPts val="100"/>
              </a:spcBef>
            </a:pPr>
            <a:r>
              <a:rPr sz="1800" spc="15" dirty="0">
                <a:latin typeface="Arial" panose="020B0604020202020204" pitchFamily="34" charset="0"/>
                <a:cs typeface="Arial" panose="020B0604020202020204" pitchFamily="34" charset="0"/>
              </a:rPr>
              <a:t>MAP</a:t>
            </a:r>
            <a:r>
              <a:rPr sz="1800" spc="-150" dirty="0">
                <a:latin typeface="Arial" panose="020B0604020202020204" pitchFamily="34" charset="0"/>
                <a:cs typeface="Arial" panose="020B0604020202020204" pitchFamily="34" charset="0"/>
              </a:rPr>
              <a:t> </a:t>
            </a:r>
            <a:r>
              <a:rPr sz="1800" spc="-20" dirty="0">
                <a:latin typeface="Arial" panose="020B0604020202020204" pitchFamily="34" charset="0"/>
                <a:cs typeface="Arial" panose="020B0604020202020204" pitchFamily="34" charset="0"/>
              </a:rPr>
              <a:t>resolution  </a:t>
            </a:r>
            <a:r>
              <a:rPr sz="1800" spc="-114" dirty="0">
                <a:latin typeface="Arial" panose="020B0604020202020204" pitchFamily="34" charset="0"/>
                <a:cs typeface="Arial" panose="020B0604020202020204" pitchFamily="34" charset="0"/>
              </a:rPr>
              <a:t>issued </a:t>
            </a:r>
            <a:r>
              <a:rPr sz="1800" spc="-15" dirty="0">
                <a:latin typeface="Arial" panose="020B0604020202020204" pitchFamily="34" charset="0"/>
                <a:cs typeface="Arial" panose="020B0604020202020204" pitchFamily="34" charset="0"/>
              </a:rPr>
              <a:t>by </a:t>
            </a:r>
            <a:r>
              <a:rPr sz="1800" spc="-30" dirty="0">
                <a:latin typeface="Arial" panose="020B0604020202020204" pitchFamily="34" charset="0"/>
                <a:cs typeface="Arial" panose="020B0604020202020204" pitchFamily="34" charset="0"/>
              </a:rPr>
              <a:t>CA </a:t>
            </a:r>
            <a:r>
              <a:rPr sz="1800" spc="-10" dirty="0">
                <a:latin typeface="Arial" panose="020B0604020202020204" pitchFamily="34" charset="0"/>
                <a:cs typeface="Arial" panose="020B0604020202020204" pitchFamily="34" charset="0"/>
              </a:rPr>
              <a:t>of  </a:t>
            </a:r>
            <a:r>
              <a:rPr sz="1800" spc="-65" dirty="0">
                <a:latin typeface="Arial" panose="020B0604020202020204" pitchFamily="34" charset="0"/>
                <a:cs typeface="Arial" panose="020B0604020202020204" pitchFamily="34" charset="0"/>
              </a:rPr>
              <a:t>home </a:t>
            </a:r>
            <a:r>
              <a:rPr sz="1800" spc="114" dirty="0">
                <a:latin typeface="Arial" panose="020B0604020202020204" pitchFamily="34" charset="0"/>
                <a:cs typeface="Arial" panose="020B0604020202020204" pitchFamily="34" charset="0"/>
              </a:rPr>
              <a:t>&amp; </a:t>
            </a:r>
            <a:r>
              <a:rPr sz="1800" spc="-60" dirty="0">
                <a:latin typeface="Arial" panose="020B0604020202020204" pitchFamily="34" charset="0"/>
                <a:cs typeface="Arial" panose="020B0604020202020204" pitchFamily="34" charset="0"/>
              </a:rPr>
              <a:t>host  </a:t>
            </a:r>
            <a:r>
              <a:rPr sz="1800" dirty="0">
                <a:latin typeface="Arial" panose="020B0604020202020204" pitchFamily="34" charset="0"/>
                <a:cs typeface="Arial" panose="020B0604020202020204" pitchFamily="34" charset="0"/>
              </a:rPr>
              <a:t>country</a:t>
            </a:r>
          </a:p>
        </p:txBody>
      </p:sp>
      <p:sp>
        <p:nvSpPr>
          <p:cNvPr id="37" name="object 26">
            <a:extLst>
              <a:ext uri="{FF2B5EF4-FFF2-40B4-BE49-F238E27FC236}">
                <a16:creationId xmlns:a16="http://schemas.microsoft.com/office/drawing/2014/main" id="{A9F1F75D-E93F-D177-B032-8A9D4021F109}"/>
              </a:ext>
            </a:extLst>
          </p:cNvPr>
          <p:cNvSpPr/>
          <p:nvPr/>
        </p:nvSpPr>
        <p:spPr>
          <a:xfrm>
            <a:off x="2724911" y="2048255"/>
            <a:ext cx="2052828" cy="1691639"/>
          </a:xfrm>
          <a:prstGeom prst="rect">
            <a:avLst/>
          </a:prstGeom>
          <a:blipFill>
            <a:blip r:embed="rId6"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8" name="object 27">
            <a:extLst>
              <a:ext uri="{FF2B5EF4-FFF2-40B4-BE49-F238E27FC236}">
                <a16:creationId xmlns:a16="http://schemas.microsoft.com/office/drawing/2014/main" id="{6BE14905-0E71-86BF-9D77-C3BAC8169476}"/>
              </a:ext>
            </a:extLst>
          </p:cNvPr>
          <p:cNvSpPr txBox="1"/>
          <p:nvPr/>
        </p:nvSpPr>
        <p:spPr>
          <a:xfrm>
            <a:off x="2850260" y="2438527"/>
            <a:ext cx="1188720" cy="574040"/>
          </a:xfrm>
          <a:prstGeom prst="rect">
            <a:avLst/>
          </a:prstGeom>
        </p:spPr>
        <p:txBody>
          <a:bodyPr vert="horz" wrap="square" lIns="0" tIns="12700" rIns="0" bIns="0" rtlCol="0">
            <a:spAutoFit/>
          </a:bodyPr>
          <a:lstStyle/>
          <a:p>
            <a:pPr marL="64135" marR="5080" indent="-52069">
              <a:lnSpc>
                <a:spcPct val="100000"/>
              </a:lnSpc>
              <a:spcBef>
                <a:spcPts val="100"/>
              </a:spcBef>
            </a:pPr>
            <a:r>
              <a:rPr sz="1800" spc="-30" dirty="0">
                <a:latin typeface="Arial" panose="020B0604020202020204" pitchFamily="34" charset="0"/>
                <a:cs typeface="Arial" panose="020B0604020202020204" pitchFamily="34" charset="0"/>
              </a:rPr>
              <a:t>CA </a:t>
            </a:r>
            <a:r>
              <a:rPr sz="1800" dirty="0">
                <a:latin typeface="Arial" panose="020B0604020202020204" pitchFamily="34" charset="0"/>
                <a:cs typeface="Arial" panose="020B0604020202020204" pitchFamily="34" charset="0"/>
              </a:rPr>
              <a:t>to</a:t>
            </a:r>
            <a:r>
              <a:rPr sz="1800" spc="-165" dirty="0">
                <a:latin typeface="Arial" panose="020B0604020202020204" pitchFamily="34" charset="0"/>
                <a:cs typeface="Arial" panose="020B0604020202020204" pitchFamily="34" charset="0"/>
              </a:rPr>
              <a:t> </a:t>
            </a:r>
            <a:r>
              <a:rPr sz="1800" spc="-20" dirty="0">
                <a:latin typeface="Arial" panose="020B0604020202020204" pitchFamily="34" charset="0"/>
                <a:cs typeface="Arial" panose="020B0604020202020204" pitchFamily="34" charset="0"/>
              </a:rPr>
              <a:t>admit  </a:t>
            </a:r>
            <a:r>
              <a:rPr sz="1800" spc="-25" dirty="0">
                <a:latin typeface="Arial" panose="020B0604020202020204" pitchFamily="34" charset="0"/>
                <a:cs typeface="Arial" panose="020B0604020202020204" pitchFamily="34" charset="0"/>
              </a:rPr>
              <a:t>application</a:t>
            </a:r>
            <a:endParaRPr sz="1800" dirty="0">
              <a:latin typeface="Arial" panose="020B0604020202020204" pitchFamily="34" charset="0"/>
              <a:cs typeface="Arial" panose="020B0604020202020204" pitchFamily="34" charset="0"/>
            </a:endParaRPr>
          </a:p>
        </p:txBody>
      </p:sp>
      <p:sp>
        <p:nvSpPr>
          <p:cNvPr id="39" name="object 28">
            <a:extLst>
              <a:ext uri="{FF2B5EF4-FFF2-40B4-BE49-F238E27FC236}">
                <a16:creationId xmlns:a16="http://schemas.microsoft.com/office/drawing/2014/main" id="{5BC8BB71-5822-21F7-4A90-72D0021ED97A}"/>
              </a:ext>
            </a:extLst>
          </p:cNvPr>
          <p:cNvSpPr/>
          <p:nvPr/>
        </p:nvSpPr>
        <p:spPr>
          <a:xfrm>
            <a:off x="5070347" y="2048255"/>
            <a:ext cx="2144267" cy="1691639"/>
          </a:xfrm>
          <a:prstGeom prst="rect">
            <a:avLst/>
          </a:prstGeom>
          <a:blipFill>
            <a:blip r:embed="rId7"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0" name="object 29">
            <a:extLst>
              <a:ext uri="{FF2B5EF4-FFF2-40B4-BE49-F238E27FC236}">
                <a16:creationId xmlns:a16="http://schemas.microsoft.com/office/drawing/2014/main" id="{7F9B4BD2-6C45-E6A2-05A3-B646E44AC3A9}"/>
              </a:ext>
            </a:extLst>
          </p:cNvPr>
          <p:cNvSpPr txBox="1"/>
          <p:nvPr/>
        </p:nvSpPr>
        <p:spPr>
          <a:xfrm>
            <a:off x="5217414" y="2301366"/>
            <a:ext cx="1232535" cy="848360"/>
          </a:xfrm>
          <a:prstGeom prst="rect">
            <a:avLst/>
          </a:prstGeom>
        </p:spPr>
        <p:txBody>
          <a:bodyPr vert="horz" wrap="square" lIns="0" tIns="12700" rIns="0" bIns="0" rtlCol="0">
            <a:spAutoFit/>
          </a:bodyPr>
          <a:lstStyle/>
          <a:p>
            <a:pPr marL="12700" marR="5080" algn="ctr">
              <a:lnSpc>
                <a:spcPct val="100000"/>
              </a:lnSpc>
              <a:spcBef>
                <a:spcPts val="100"/>
              </a:spcBef>
            </a:pPr>
            <a:r>
              <a:rPr sz="1800" spc="-85" dirty="0">
                <a:latin typeface="Arial" panose="020B0604020202020204" pitchFamily="34" charset="0"/>
                <a:cs typeface="Arial" panose="020B0604020202020204" pitchFamily="34" charset="0"/>
              </a:rPr>
              <a:t>Reference</a:t>
            </a:r>
            <a:r>
              <a:rPr sz="1800" spc="-150" dirty="0">
                <a:latin typeface="Arial" panose="020B0604020202020204" pitchFamily="34" charset="0"/>
                <a:cs typeface="Arial" panose="020B0604020202020204" pitchFamily="34" charset="0"/>
              </a:rPr>
              <a:t> </a:t>
            </a:r>
            <a:r>
              <a:rPr sz="1800" dirty="0">
                <a:latin typeface="Arial" panose="020B0604020202020204" pitchFamily="34" charset="0"/>
                <a:cs typeface="Arial" panose="020B0604020202020204" pitchFamily="34" charset="0"/>
              </a:rPr>
              <a:t>to  </a:t>
            </a:r>
            <a:r>
              <a:rPr sz="1800" spc="-30" dirty="0">
                <a:latin typeface="Arial" panose="020B0604020202020204" pitchFamily="34" charset="0"/>
                <a:cs typeface="Arial" panose="020B0604020202020204" pitchFamily="34" charset="0"/>
              </a:rPr>
              <a:t>CA </a:t>
            </a:r>
            <a:r>
              <a:rPr sz="1800" spc="-10" dirty="0">
                <a:latin typeface="Arial" panose="020B0604020202020204" pitchFamily="34" charset="0"/>
                <a:cs typeface="Arial" panose="020B0604020202020204" pitchFamily="34" charset="0"/>
              </a:rPr>
              <a:t>of </a:t>
            </a:r>
            <a:r>
              <a:rPr sz="1800" spc="-60" dirty="0">
                <a:latin typeface="Arial" panose="020B0604020202020204" pitchFamily="34" charset="0"/>
                <a:cs typeface="Arial" panose="020B0604020202020204" pitchFamily="34" charset="0"/>
              </a:rPr>
              <a:t>host  </a:t>
            </a:r>
            <a:r>
              <a:rPr sz="1800" dirty="0">
                <a:latin typeface="Arial" panose="020B0604020202020204" pitchFamily="34" charset="0"/>
                <a:cs typeface="Arial" panose="020B0604020202020204" pitchFamily="34" charset="0"/>
              </a:rPr>
              <a:t>country</a:t>
            </a:r>
          </a:p>
        </p:txBody>
      </p:sp>
      <p:sp>
        <p:nvSpPr>
          <p:cNvPr id="41" name="object 30">
            <a:extLst>
              <a:ext uri="{FF2B5EF4-FFF2-40B4-BE49-F238E27FC236}">
                <a16:creationId xmlns:a16="http://schemas.microsoft.com/office/drawing/2014/main" id="{9B98A162-F5CD-E1D6-B53D-7E671070AEAF}"/>
              </a:ext>
            </a:extLst>
          </p:cNvPr>
          <p:cNvSpPr/>
          <p:nvPr/>
        </p:nvSpPr>
        <p:spPr>
          <a:xfrm>
            <a:off x="2163698" y="2691257"/>
            <a:ext cx="503555" cy="103505"/>
          </a:xfrm>
          <a:custGeom>
            <a:avLst/>
            <a:gdLst/>
            <a:ahLst/>
            <a:cxnLst/>
            <a:rect l="l" t="t" r="r" b="b"/>
            <a:pathLst>
              <a:path w="503555" h="103505">
                <a:moveTo>
                  <a:pt x="467131" y="58213"/>
                </a:moveTo>
                <a:lnTo>
                  <a:pt x="411225" y="90677"/>
                </a:lnTo>
                <a:lnTo>
                  <a:pt x="408177" y="92328"/>
                </a:lnTo>
                <a:lnTo>
                  <a:pt x="407162" y="96265"/>
                </a:lnTo>
                <a:lnTo>
                  <a:pt x="408939" y="99313"/>
                </a:lnTo>
                <a:lnTo>
                  <a:pt x="410590" y="102362"/>
                </a:lnTo>
                <a:lnTo>
                  <a:pt x="414527" y="103377"/>
                </a:lnTo>
                <a:lnTo>
                  <a:pt x="492341" y="58292"/>
                </a:lnTo>
                <a:lnTo>
                  <a:pt x="467131" y="58213"/>
                </a:lnTo>
                <a:close/>
              </a:path>
              <a:path w="503555" h="103505">
                <a:moveTo>
                  <a:pt x="478094" y="51847"/>
                </a:moveTo>
                <a:lnTo>
                  <a:pt x="467131" y="58213"/>
                </a:lnTo>
                <a:lnTo>
                  <a:pt x="490727" y="58292"/>
                </a:lnTo>
                <a:lnTo>
                  <a:pt x="490727" y="57403"/>
                </a:lnTo>
                <a:lnTo>
                  <a:pt x="487552" y="57403"/>
                </a:lnTo>
                <a:lnTo>
                  <a:pt x="478094" y="51847"/>
                </a:lnTo>
                <a:close/>
              </a:path>
              <a:path w="503555" h="103505">
                <a:moveTo>
                  <a:pt x="414908" y="0"/>
                </a:moveTo>
                <a:lnTo>
                  <a:pt x="410971" y="1015"/>
                </a:lnTo>
                <a:lnTo>
                  <a:pt x="409194" y="3937"/>
                </a:lnTo>
                <a:lnTo>
                  <a:pt x="407415" y="6984"/>
                </a:lnTo>
                <a:lnTo>
                  <a:pt x="408431" y="10921"/>
                </a:lnTo>
                <a:lnTo>
                  <a:pt x="467314" y="45514"/>
                </a:lnTo>
                <a:lnTo>
                  <a:pt x="490727" y="45592"/>
                </a:lnTo>
                <a:lnTo>
                  <a:pt x="490727" y="58292"/>
                </a:lnTo>
                <a:lnTo>
                  <a:pt x="492341" y="58292"/>
                </a:lnTo>
                <a:lnTo>
                  <a:pt x="503300" y="51942"/>
                </a:lnTo>
                <a:lnTo>
                  <a:pt x="417830" y="1777"/>
                </a:lnTo>
                <a:lnTo>
                  <a:pt x="414908" y="0"/>
                </a:lnTo>
                <a:close/>
              </a:path>
              <a:path w="503555" h="103505">
                <a:moveTo>
                  <a:pt x="126" y="43941"/>
                </a:moveTo>
                <a:lnTo>
                  <a:pt x="0" y="56641"/>
                </a:lnTo>
                <a:lnTo>
                  <a:pt x="467131" y="58213"/>
                </a:lnTo>
                <a:lnTo>
                  <a:pt x="478094" y="51847"/>
                </a:lnTo>
                <a:lnTo>
                  <a:pt x="467314" y="45514"/>
                </a:lnTo>
                <a:lnTo>
                  <a:pt x="126" y="43941"/>
                </a:lnTo>
                <a:close/>
              </a:path>
              <a:path w="503555" h="103505">
                <a:moveTo>
                  <a:pt x="487552" y="46354"/>
                </a:moveTo>
                <a:lnTo>
                  <a:pt x="478094" y="51847"/>
                </a:lnTo>
                <a:lnTo>
                  <a:pt x="487552" y="57403"/>
                </a:lnTo>
                <a:lnTo>
                  <a:pt x="487552" y="46354"/>
                </a:lnTo>
                <a:close/>
              </a:path>
              <a:path w="503555" h="103505">
                <a:moveTo>
                  <a:pt x="490727" y="46354"/>
                </a:moveTo>
                <a:lnTo>
                  <a:pt x="487552" y="46354"/>
                </a:lnTo>
                <a:lnTo>
                  <a:pt x="487552" y="57403"/>
                </a:lnTo>
                <a:lnTo>
                  <a:pt x="490727" y="57403"/>
                </a:lnTo>
                <a:lnTo>
                  <a:pt x="490727" y="46354"/>
                </a:lnTo>
                <a:close/>
              </a:path>
              <a:path w="503555" h="103505">
                <a:moveTo>
                  <a:pt x="467314" y="45514"/>
                </a:moveTo>
                <a:lnTo>
                  <a:pt x="478094" y="51847"/>
                </a:lnTo>
                <a:lnTo>
                  <a:pt x="487552" y="46354"/>
                </a:lnTo>
                <a:lnTo>
                  <a:pt x="490727" y="46354"/>
                </a:lnTo>
                <a:lnTo>
                  <a:pt x="490727" y="45592"/>
                </a:lnTo>
                <a:lnTo>
                  <a:pt x="467314" y="45514"/>
                </a:lnTo>
                <a:close/>
              </a:path>
            </a:pathLst>
          </a:custGeom>
          <a:solidFill>
            <a:srgbClr val="68739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2" name="object 31">
            <a:extLst>
              <a:ext uri="{FF2B5EF4-FFF2-40B4-BE49-F238E27FC236}">
                <a16:creationId xmlns:a16="http://schemas.microsoft.com/office/drawing/2014/main" id="{EEDC544C-5A3B-9DB4-22E6-67E6E573BF29}"/>
              </a:ext>
            </a:extLst>
          </p:cNvPr>
          <p:cNvSpPr/>
          <p:nvPr/>
        </p:nvSpPr>
        <p:spPr>
          <a:xfrm>
            <a:off x="4511675" y="2691257"/>
            <a:ext cx="501650" cy="103505"/>
          </a:xfrm>
          <a:custGeom>
            <a:avLst/>
            <a:gdLst/>
            <a:ahLst/>
            <a:cxnLst/>
            <a:rect l="l" t="t" r="r" b="b"/>
            <a:pathLst>
              <a:path w="501650" h="103505">
                <a:moveTo>
                  <a:pt x="465428" y="58213"/>
                </a:moveTo>
                <a:lnTo>
                  <a:pt x="406526" y="92328"/>
                </a:lnTo>
                <a:lnTo>
                  <a:pt x="405511" y="96265"/>
                </a:lnTo>
                <a:lnTo>
                  <a:pt x="407288" y="99313"/>
                </a:lnTo>
                <a:lnTo>
                  <a:pt x="408939" y="102362"/>
                </a:lnTo>
                <a:lnTo>
                  <a:pt x="412876" y="103377"/>
                </a:lnTo>
                <a:lnTo>
                  <a:pt x="490690" y="58292"/>
                </a:lnTo>
                <a:lnTo>
                  <a:pt x="465428" y="58213"/>
                </a:lnTo>
                <a:close/>
              </a:path>
              <a:path w="501650" h="103505">
                <a:moveTo>
                  <a:pt x="476431" y="51840"/>
                </a:moveTo>
                <a:lnTo>
                  <a:pt x="465428" y="58213"/>
                </a:lnTo>
                <a:lnTo>
                  <a:pt x="489076" y="58292"/>
                </a:lnTo>
                <a:lnTo>
                  <a:pt x="489076" y="57403"/>
                </a:lnTo>
                <a:lnTo>
                  <a:pt x="485901" y="57403"/>
                </a:lnTo>
                <a:lnTo>
                  <a:pt x="476431" y="51840"/>
                </a:lnTo>
                <a:close/>
              </a:path>
              <a:path w="501650" h="103505">
                <a:moveTo>
                  <a:pt x="413258" y="0"/>
                </a:moveTo>
                <a:lnTo>
                  <a:pt x="409321" y="1015"/>
                </a:lnTo>
                <a:lnTo>
                  <a:pt x="407542" y="3937"/>
                </a:lnTo>
                <a:lnTo>
                  <a:pt x="405764" y="6984"/>
                </a:lnTo>
                <a:lnTo>
                  <a:pt x="406780" y="10921"/>
                </a:lnTo>
                <a:lnTo>
                  <a:pt x="465662" y="45513"/>
                </a:lnTo>
                <a:lnTo>
                  <a:pt x="489076" y="45592"/>
                </a:lnTo>
                <a:lnTo>
                  <a:pt x="489076" y="58292"/>
                </a:lnTo>
                <a:lnTo>
                  <a:pt x="490690" y="58292"/>
                </a:lnTo>
                <a:lnTo>
                  <a:pt x="501650" y="51942"/>
                </a:lnTo>
                <a:lnTo>
                  <a:pt x="416178" y="1777"/>
                </a:lnTo>
                <a:lnTo>
                  <a:pt x="413258" y="0"/>
                </a:lnTo>
                <a:close/>
              </a:path>
              <a:path w="501650" h="103505">
                <a:moveTo>
                  <a:pt x="0" y="43941"/>
                </a:moveTo>
                <a:lnTo>
                  <a:pt x="0" y="56641"/>
                </a:lnTo>
                <a:lnTo>
                  <a:pt x="465428" y="58213"/>
                </a:lnTo>
                <a:lnTo>
                  <a:pt x="476431" y="51840"/>
                </a:lnTo>
                <a:lnTo>
                  <a:pt x="465662" y="45513"/>
                </a:lnTo>
                <a:lnTo>
                  <a:pt x="0" y="43941"/>
                </a:lnTo>
                <a:close/>
              </a:path>
              <a:path w="501650" h="103505">
                <a:moveTo>
                  <a:pt x="485901" y="46354"/>
                </a:moveTo>
                <a:lnTo>
                  <a:pt x="476431" y="51840"/>
                </a:lnTo>
                <a:lnTo>
                  <a:pt x="485901" y="57403"/>
                </a:lnTo>
                <a:lnTo>
                  <a:pt x="485901" y="46354"/>
                </a:lnTo>
                <a:close/>
              </a:path>
              <a:path w="501650" h="103505">
                <a:moveTo>
                  <a:pt x="489076" y="46354"/>
                </a:moveTo>
                <a:lnTo>
                  <a:pt x="485901" y="46354"/>
                </a:lnTo>
                <a:lnTo>
                  <a:pt x="485901" y="57403"/>
                </a:lnTo>
                <a:lnTo>
                  <a:pt x="489076" y="57403"/>
                </a:lnTo>
                <a:lnTo>
                  <a:pt x="489076" y="46354"/>
                </a:lnTo>
                <a:close/>
              </a:path>
              <a:path w="501650" h="103505">
                <a:moveTo>
                  <a:pt x="465662" y="45513"/>
                </a:moveTo>
                <a:lnTo>
                  <a:pt x="476431" y="51840"/>
                </a:lnTo>
                <a:lnTo>
                  <a:pt x="485901" y="46354"/>
                </a:lnTo>
                <a:lnTo>
                  <a:pt x="489076" y="46354"/>
                </a:lnTo>
                <a:lnTo>
                  <a:pt x="489076" y="45592"/>
                </a:lnTo>
                <a:lnTo>
                  <a:pt x="465662" y="45513"/>
                </a:lnTo>
                <a:close/>
              </a:path>
            </a:pathLst>
          </a:custGeom>
          <a:solidFill>
            <a:srgbClr val="68739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3" name="object 32">
            <a:extLst>
              <a:ext uri="{FF2B5EF4-FFF2-40B4-BE49-F238E27FC236}">
                <a16:creationId xmlns:a16="http://schemas.microsoft.com/office/drawing/2014/main" id="{8AE55E68-88B7-9D7D-DD89-2E9A25BBEB17}"/>
              </a:ext>
            </a:extLst>
          </p:cNvPr>
          <p:cNvSpPr/>
          <p:nvPr/>
        </p:nvSpPr>
        <p:spPr>
          <a:xfrm>
            <a:off x="6942073" y="2691257"/>
            <a:ext cx="586105" cy="103505"/>
          </a:xfrm>
          <a:custGeom>
            <a:avLst/>
            <a:gdLst/>
            <a:ahLst/>
            <a:cxnLst/>
            <a:rect l="l" t="t" r="r" b="b"/>
            <a:pathLst>
              <a:path w="586104" h="103505">
                <a:moveTo>
                  <a:pt x="497331" y="0"/>
                </a:moveTo>
                <a:lnTo>
                  <a:pt x="493522" y="1015"/>
                </a:lnTo>
                <a:lnTo>
                  <a:pt x="489966" y="7112"/>
                </a:lnTo>
                <a:lnTo>
                  <a:pt x="490981" y="10921"/>
                </a:lnTo>
                <a:lnTo>
                  <a:pt x="549883" y="45525"/>
                </a:lnTo>
                <a:lnTo>
                  <a:pt x="573277" y="45592"/>
                </a:lnTo>
                <a:lnTo>
                  <a:pt x="573277" y="58292"/>
                </a:lnTo>
                <a:lnTo>
                  <a:pt x="549548" y="58292"/>
                </a:lnTo>
                <a:lnTo>
                  <a:pt x="490727" y="92455"/>
                </a:lnTo>
                <a:lnTo>
                  <a:pt x="489711" y="96265"/>
                </a:lnTo>
                <a:lnTo>
                  <a:pt x="493268" y="102362"/>
                </a:lnTo>
                <a:lnTo>
                  <a:pt x="497077" y="103377"/>
                </a:lnTo>
                <a:lnTo>
                  <a:pt x="574891" y="58292"/>
                </a:lnTo>
                <a:lnTo>
                  <a:pt x="573277" y="58292"/>
                </a:lnTo>
                <a:lnTo>
                  <a:pt x="575008" y="58224"/>
                </a:lnTo>
                <a:lnTo>
                  <a:pt x="585851" y="51942"/>
                </a:lnTo>
                <a:lnTo>
                  <a:pt x="497331" y="0"/>
                </a:lnTo>
                <a:close/>
              </a:path>
              <a:path w="586104" h="103505">
                <a:moveTo>
                  <a:pt x="560645" y="51847"/>
                </a:moveTo>
                <a:lnTo>
                  <a:pt x="549665" y="58224"/>
                </a:lnTo>
                <a:lnTo>
                  <a:pt x="573277" y="58292"/>
                </a:lnTo>
                <a:lnTo>
                  <a:pt x="573277" y="57403"/>
                </a:lnTo>
                <a:lnTo>
                  <a:pt x="570102" y="57403"/>
                </a:lnTo>
                <a:lnTo>
                  <a:pt x="560645" y="51847"/>
                </a:lnTo>
                <a:close/>
              </a:path>
              <a:path w="586104" h="103505">
                <a:moveTo>
                  <a:pt x="126" y="43941"/>
                </a:moveTo>
                <a:lnTo>
                  <a:pt x="0" y="56641"/>
                </a:lnTo>
                <a:lnTo>
                  <a:pt x="549665" y="58224"/>
                </a:lnTo>
                <a:lnTo>
                  <a:pt x="560645" y="51847"/>
                </a:lnTo>
                <a:lnTo>
                  <a:pt x="549883" y="45525"/>
                </a:lnTo>
                <a:lnTo>
                  <a:pt x="126" y="43941"/>
                </a:lnTo>
                <a:close/>
              </a:path>
              <a:path w="586104" h="103505">
                <a:moveTo>
                  <a:pt x="570102" y="46354"/>
                </a:moveTo>
                <a:lnTo>
                  <a:pt x="560645" y="51847"/>
                </a:lnTo>
                <a:lnTo>
                  <a:pt x="570102" y="57403"/>
                </a:lnTo>
                <a:lnTo>
                  <a:pt x="570102" y="46354"/>
                </a:lnTo>
                <a:close/>
              </a:path>
              <a:path w="586104" h="103505">
                <a:moveTo>
                  <a:pt x="573277" y="46354"/>
                </a:moveTo>
                <a:lnTo>
                  <a:pt x="570102" y="46354"/>
                </a:lnTo>
                <a:lnTo>
                  <a:pt x="570102" y="57403"/>
                </a:lnTo>
                <a:lnTo>
                  <a:pt x="573277" y="57403"/>
                </a:lnTo>
                <a:lnTo>
                  <a:pt x="573277" y="46354"/>
                </a:lnTo>
                <a:close/>
              </a:path>
              <a:path w="586104" h="103505">
                <a:moveTo>
                  <a:pt x="549883" y="45525"/>
                </a:moveTo>
                <a:lnTo>
                  <a:pt x="560645" y="51847"/>
                </a:lnTo>
                <a:lnTo>
                  <a:pt x="570102" y="46354"/>
                </a:lnTo>
                <a:lnTo>
                  <a:pt x="573277" y="46354"/>
                </a:lnTo>
                <a:lnTo>
                  <a:pt x="573277" y="45592"/>
                </a:lnTo>
                <a:lnTo>
                  <a:pt x="549883" y="45525"/>
                </a:lnTo>
                <a:close/>
              </a:path>
            </a:pathLst>
          </a:custGeom>
          <a:solidFill>
            <a:srgbClr val="687397"/>
          </a:solidFill>
        </p:spPr>
        <p:txBody>
          <a:bodyPr wrap="square" lIns="0" tIns="0" rIns="0" bIns="0" rtlCol="0"/>
          <a:lstStyle/>
          <a:p>
            <a:endParaRPr dirty="0">
              <a:latin typeface="Arial" panose="020B0604020202020204" pitchFamily="34" charset="0"/>
              <a:cs typeface="Arial" panose="020B0604020202020204" pitchFamily="34" charset="0"/>
            </a:endParaRPr>
          </a:p>
        </p:txBody>
      </p:sp>
      <p:grpSp>
        <p:nvGrpSpPr>
          <p:cNvPr id="44" name="object 33">
            <a:extLst>
              <a:ext uri="{FF2B5EF4-FFF2-40B4-BE49-F238E27FC236}">
                <a16:creationId xmlns:a16="http://schemas.microsoft.com/office/drawing/2014/main" id="{10A71C75-B6C0-62B5-055E-184E6587FB29}"/>
              </a:ext>
            </a:extLst>
          </p:cNvPr>
          <p:cNvGrpSpPr/>
          <p:nvPr/>
        </p:nvGrpSpPr>
        <p:grpSpPr>
          <a:xfrm>
            <a:off x="814387" y="2736850"/>
            <a:ext cx="9154160" cy="3065145"/>
            <a:chOff x="814387" y="2736850"/>
            <a:chExt cx="9154160" cy="3065145"/>
          </a:xfrm>
        </p:grpSpPr>
        <p:sp>
          <p:nvSpPr>
            <p:cNvPr id="45" name="object 34">
              <a:extLst>
                <a:ext uri="{FF2B5EF4-FFF2-40B4-BE49-F238E27FC236}">
                  <a16:creationId xmlns:a16="http://schemas.microsoft.com/office/drawing/2014/main" id="{1CF0E081-850F-41C8-4D22-094FA1EB0A36}"/>
                </a:ext>
              </a:extLst>
            </p:cNvPr>
            <p:cNvSpPr/>
            <p:nvPr/>
          </p:nvSpPr>
          <p:spPr>
            <a:xfrm>
              <a:off x="820737" y="2743200"/>
              <a:ext cx="9141460" cy="2059305"/>
            </a:xfrm>
            <a:custGeom>
              <a:avLst/>
              <a:gdLst/>
              <a:ahLst/>
              <a:cxnLst/>
              <a:rect l="l" t="t" r="r" b="b"/>
              <a:pathLst>
                <a:path w="9141460" h="2059304">
                  <a:moveTo>
                    <a:pt x="9140888" y="0"/>
                  </a:moveTo>
                  <a:lnTo>
                    <a:pt x="9139237" y="1143000"/>
                  </a:lnTo>
                </a:path>
                <a:path w="9141460" h="2059304">
                  <a:moveTo>
                    <a:pt x="9139237" y="1143000"/>
                  </a:moveTo>
                  <a:lnTo>
                    <a:pt x="1587" y="1219200"/>
                  </a:lnTo>
                </a:path>
                <a:path w="9141460" h="2059304">
                  <a:moveTo>
                    <a:pt x="1587" y="1219200"/>
                  </a:moveTo>
                  <a:lnTo>
                    <a:pt x="0" y="2058924"/>
                  </a:lnTo>
                </a:path>
              </a:pathLst>
            </a:custGeom>
            <a:ln w="12700">
              <a:solidFill>
                <a:srgbClr val="68739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6" name="object 35">
              <a:extLst>
                <a:ext uri="{FF2B5EF4-FFF2-40B4-BE49-F238E27FC236}">
                  <a16:creationId xmlns:a16="http://schemas.microsoft.com/office/drawing/2014/main" id="{818FF49F-BC08-F08B-0084-A41D294BFA99}"/>
                </a:ext>
              </a:extLst>
            </p:cNvPr>
            <p:cNvSpPr/>
            <p:nvPr/>
          </p:nvSpPr>
          <p:spPr>
            <a:xfrm>
              <a:off x="822299" y="4750180"/>
              <a:ext cx="5448935" cy="179705"/>
            </a:xfrm>
            <a:custGeom>
              <a:avLst/>
              <a:gdLst/>
              <a:ahLst/>
              <a:cxnLst/>
              <a:rect l="l" t="t" r="r" b="b"/>
              <a:pathLst>
                <a:path w="5448935" h="179704">
                  <a:moveTo>
                    <a:pt x="492379" y="58293"/>
                  </a:moveTo>
                  <a:lnTo>
                    <a:pt x="490626" y="58293"/>
                  </a:lnTo>
                  <a:lnTo>
                    <a:pt x="467055" y="58293"/>
                  </a:lnTo>
                  <a:lnTo>
                    <a:pt x="408127" y="92456"/>
                  </a:lnTo>
                  <a:lnTo>
                    <a:pt x="407098" y="96266"/>
                  </a:lnTo>
                  <a:lnTo>
                    <a:pt x="410616" y="102362"/>
                  </a:lnTo>
                  <a:lnTo>
                    <a:pt x="414489" y="103378"/>
                  </a:lnTo>
                  <a:lnTo>
                    <a:pt x="417525" y="101727"/>
                  </a:lnTo>
                  <a:lnTo>
                    <a:pt x="492379" y="58293"/>
                  </a:lnTo>
                  <a:close/>
                </a:path>
                <a:path w="5448935" h="179704">
                  <a:moveTo>
                    <a:pt x="503326" y="51943"/>
                  </a:moveTo>
                  <a:lnTo>
                    <a:pt x="414820" y="0"/>
                  </a:lnTo>
                  <a:lnTo>
                    <a:pt x="410933" y="1016"/>
                  </a:lnTo>
                  <a:lnTo>
                    <a:pt x="407377" y="7112"/>
                  </a:lnTo>
                  <a:lnTo>
                    <a:pt x="408393" y="10922"/>
                  </a:lnTo>
                  <a:lnTo>
                    <a:pt x="467233" y="45529"/>
                  </a:lnTo>
                  <a:lnTo>
                    <a:pt x="38" y="44069"/>
                  </a:lnTo>
                  <a:lnTo>
                    <a:pt x="0" y="56769"/>
                  </a:lnTo>
                  <a:lnTo>
                    <a:pt x="467182" y="58229"/>
                  </a:lnTo>
                  <a:lnTo>
                    <a:pt x="490626" y="58293"/>
                  </a:lnTo>
                  <a:lnTo>
                    <a:pt x="492506" y="58229"/>
                  </a:lnTo>
                  <a:lnTo>
                    <a:pt x="503326" y="51943"/>
                  </a:lnTo>
                  <a:close/>
                </a:path>
                <a:path w="5448935" h="179704">
                  <a:moveTo>
                    <a:pt x="2851175" y="126619"/>
                  </a:moveTo>
                  <a:lnTo>
                    <a:pt x="2765704" y="76454"/>
                  </a:lnTo>
                  <a:lnTo>
                    <a:pt x="2762783" y="74676"/>
                  </a:lnTo>
                  <a:lnTo>
                    <a:pt x="2758846" y="75692"/>
                  </a:lnTo>
                  <a:lnTo>
                    <a:pt x="2757068" y="78613"/>
                  </a:lnTo>
                  <a:lnTo>
                    <a:pt x="2755290" y="81661"/>
                  </a:lnTo>
                  <a:lnTo>
                    <a:pt x="2756306" y="85598"/>
                  </a:lnTo>
                  <a:lnTo>
                    <a:pt x="2815183" y="120192"/>
                  </a:lnTo>
                  <a:lnTo>
                    <a:pt x="2348001" y="118618"/>
                  </a:lnTo>
                  <a:lnTo>
                    <a:pt x="2347874" y="131318"/>
                  </a:lnTo>
                  <a:lnTo>
                    <a:pt x="2814942" y="132892"/>
                  </a:lnTo>
                  <a:lnTo>
                    <a:pt x="2756052" y="167005"/>
                  </a:lnTo>
                  <a:lnTo>
                    <a:pt x="2755036" y="170942"/>
                  </a:lnTo>
                  <a:lnTo>
                    <a:pt x="2756814" y="173990"/>
                  </a:lnTo>
                  <a:lnTo>
                    <a:pt x="2758465" y="177038"/>
                  </a:lnTo>
                  <a:lnTo>
                    <a:pt x="2762402" y="178054"/>
                  </a:lnTo>
                  <a:lnTo>
                    <a:pt x="2840215" y="132969"/>
                  </a:lnTo>
                  <a:lnTo>
                    <a:pt x="2851175" y="126619"/>
                  </a:lnTo>
                  <a:close/>
                </a:path>
                <a:path w="5448935" h="179704">
                  <a:moveTo>
                    <a:pt x="5437390" y="134493"/>
                  </a:moveTo>
                  <a:lnTo>
                    <a:pt x="5435752" y="134493"/>
                  </a:lnTo>
                  <a:lnTo>
                    <a:pt x="5412181" y="134493"/>
                  </a:lnTo>
                  <a:lnTo>
                    <a:pt x="5353202" y="168656"/>
                  </a:lnTo>
                  <a:lnTo>
                    <a:pt x="5352186" y="172466"/>
                  </a:lnTo>
                  <a:lnTo>
                    <a:pt x="5353964" y="175514"/>
                  </a:lnTo>
                  <a:lnTo>
                    <a:pt x="5355615" y="178562"/>
                  </a:lnTo>
                  <a:lnTo>
                    <a:pt x="5359552" y="179578"/>
                  </a:lnTo>
                  <a:lnTo>
                    <a:pt x="5362600" y="177927"/>
                  </a:lnTo>
                  <a:lnTo>
                    <a:pt x="5437390" y="134493"/>
                  </a:lnTo>
                  <a:close/>
                </a:path>
                <a:path w="5448935" h="179704">
                  <a:moveTo>
                    <a:pt x="5448325" y="128143"/>
                  </a:moveTo>
                  <a:lnTo>
                    <a:pt x="5362854" y="77978"/>
                  </a:lnTo>
                  <a:lnTo>
                    <a:pt x="5359933" y="76200"/>
                  </a:lnTo>
                  <a:lnTo>
                    <a:pt x="5355996" y="77216"/>
                  </a:lnTo>
                  <a:lnTo>
                    <a:pt x="5352440" y="83312"/>
                  </a:lnTo>
                  <a:lnTo>
                    <a:pt x="5353456" y="87122"/>
                  </a:lnTo>
                  <a:lnTo>
                    <a:pt x="5412346" y="121729"/>
                  </a:lnTo>
                  <a:lnTo>
                    <a:pt x="4946675" y="120269"/>
                  </a:lnTo>
                  <a:lnTo>
                    <a:pt x="4946675" y="132969"/>
                  </a:lnTo>
                  <a:lnTo>
                    <a:pt x="5412308" y="134429"/>
                  </a:lnTo>
                  <a:lnTo>
                    <a:pt x="5435752" y="134493"/>
                  </a:lnTo>
                  <a:lnTo>
                    <a:pt x="5437505" y="134429"/>
                  </a:lnTo>
                  <a:lnTo>
                    <a:pt x="5448325" y="128143"/>
                  </a:lnTo>
                  <a:close/>
                </a:path>
              </a:pathLst>
            </a:custGeom>
            <a:solidFill>
              <a:srgbClr val="68739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7" name="object 36">
              <a:extLst>
                <a:ext uri="{FF2B5EF4-FFF2-40B4-BE49-F238E27FC236}">
                  <a16:creationId xmlns:a16="http://schemas.microsoft.com/office/drawing/2014/main" id="{1B9CB485-D04D-3B02-9881-DBD770A8E500}"/>
                </a:ext>
              </a:extLst>
            </p:cNvPr>
            <p:cNvSpPr/>
            <p:nvPr/>
          </p:nvSpPr>
          <p:spPr>
            <a:xfrm>
              <a:off x="6327647" y="4178808"/>
              <a:ext cx="2592324" cy="1623060"/>
            </a:xfrm>
            <a:prstGeom prst="rect">
              <a:avLst/>
            </a:prstGeom>
            <a:blipFill>
              <a:blip r:embed="rId8"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grpSp>
      <p:sp>
        <p:nvSpPr>
          <p:cNvPr id="48" name="object 37">
            <a:extLst>
              <a:ext uri="{FF2B5EF4-FFF2-40B4-BE49-F238E27FC236}">
                <a16:creationId xmlns:a16="http://schemas.microsoft.com/office/drawing/2014/main" id="{F0DD5414-0E07-EC80-EC84-AC8EFE44DD94}"/>
              </a:ext>
            </a:extLst>
          </p:cNvPr>
          <p:cNvSpPr txBox="1"/>
          <p:nvPr/>
        </p:nvSpPr>
        <p:spPr>
          <a:xfrm>
            <a:off x="6566154" y="4534280"/>
            <a:ext cx="1811655" cy="574040"/>
          </a:xfrm>
          <a:prstGeom prst="rect">
            <a:avLst/>
          </a:prstGeom>
        </p:spPr>
        <p:txBody>
          <a:bodyPr vert="horz" wrap="square" lIns="0" tIns="12700" rIns="0" bIns="0" rtlCol="0">
            <a:spAutoFit/>
          </a:bodyPr>
          <a:lstStyle/>
          <a:p>
            <a:pPr marL="504825" marR="5080" indent="-492759">
              <a:lnSpc>
                <a:spcPct val="100000"/>
              </a:lnSpc>
              <a:spcBef>
                <a:spcPts val="100"/>
              </a:spcBef>
            </a:pPr>
            <a:r>
              <a:rPr sz="1800" spc="-15" dirty="0">
                <a:latin typeface="Arial" panose="020B0604020202020204" pitchFamily="34" charset="0"/>
                <a:cs typeface="Arial" panose="020B0604020202020204" pitchFamily="34" charset="0"/>
              </a:rPr>
              <a:t>Implementation</a:t>
            </a:r>
            <a:r>
              <a:rPr sz="1800" spc="-125" dirty="0">
                <a:latin typeface="Arial" panose="020B0604020202020204" pitchFamily="34" charset="0"/>
                <a:cs typeface="Arial" panose="020B0604020202020204" pitchFamily="34" charset="0"/>
              </a:rPr>
              <a:t> </a:t>
            </a:r>
            <a:r>
              <a:rPr sz="1800" spc="-10" dirty="0">
                <a:latin typeface="Arial" panose="020B0604020202020204" pitchFamily="34" charset="0"/>
                <a:cs typeface="Arial" panose="020B0604020202020204" pitchFamily="34" charset="0"/>
              </a:rPr>
              <a:t>of  </a:t>
            </a:r>
            <a:r>
              <a:rPr sz="1800" spc="-25" dirty="0">
                <a:latin typeface="Arial" panose="020B0604020202020204" pitchFamily="34" charset="0"/>
                <a:cs typeface="Arial" panose="020B0604020202020204" pitchFamily="34" charset="0"/>
              </a:rPr>
              <a:t>Solution</a:t>
            </a:r>
            <a:endParaRPr sz="1800" dirty="0">
              <a:latin typeface="Arial" panose="020B0604020202020204" pitchFamily="34" charset="0"/>
              <a:cs typeface="Arial" panose="020B0604020202020204" pitchFamily="34" charset="0"/>
            </a:endParaRPr>
          </a:p>
        </p:txBody>
      </p:sp>
      <p:sp>
        <p:nvSpPr>
          <p:cNvPr id="50" name="object 2">
            <a:extLst>
              <a:ext uri="{FF2B5EF4-FFF2-40B4-BE49-F238E27FC236}">
                <a16:creationId xmlns:a16="http://schemas.microsoft.com/office/drawing/2014/main" id="{35A0F197-8162-02B4-A607-BA51FB16D568}"/>
              </a:ext>
            </a:extLst>
          </p:cNvPr>
          <p:cNvSpPr txBox="1">
            <a:spLocks/>
          </p:cNvSpPr>
          <p:nvPr/>
        </p:nvSpPr>
        <p:spPr>
          <a:xfrm>
            <a:off x="833400" y="699641"/>
            <a:ext cx="7605395" cy="628377"/>
          </a:xfrm>
          <a:prstGeom prst="rect">
            <a:avLst/>
          </a:prstGeom>
        </p:spPr>
        <p:txBody>
          <a:bodyPr vert="horz" wrap="square" lIns="0" tIns="12700" rIns="0" bIns="0" rtlCol="0">
            <a:spAutoFit/>
          </a:bodyPr>
          <a:lstStyle>
            <a:lvl1pPr>
              <a:defRPr sz="3200" b="0" i="0">
                <a:solidFill>
                  <a:schemeClr val="tx1"/>
                </a:solidFill>
                <a:latin typeface="Times New Roman"/>
                <a:ea typeface="+mj-ea"/>
                <a:cs typeface="Times New Roman"/>
              </a:defRPr>
            </a:lvl1pPr>
          </a:lstStyle>
          <a:p>
            <a:pPr marL="12700">
              <a:spcBef>
                <a:spcPts val="100"/>
              </a:spcBef>
              <a:tabLst>
                <a:tab pos="3430270" algn="l"/>
              </a:tabLst>
            </a:pPr>
            <a:r>
              <a:rPr lang="en-US" sz="4000" b="1" kern="0" spc="-5" dirty="0">
                <a:latin typeface="Arial" panose="020B0604020202020204" pitchFamily="34" charset="0"/>
                <a:cs typeface="Arial" panose="020B0604020202020204" pitchFamily="34" charset="0"/>
              </a:rPr>
              <a:t>Steps in MAP Process</a:t>
            </a:r>
            <a:endParaRPr lang="en-US" sz="40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8149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bject 2">
            <a:extLst>
              <a:ext uri="{FF2B5EF4-FFF2-40B4-BE49-F238E27FC236}">
                <a16:creationId xmlns:a16="http://schemas.microsoft.com/office/drawing/2014/main" id="{52FBDB34-9839-F27A-421E-D1414038E4F4}"/>
              </a:ext>
            </a:extLst>
          </p:cNvPr>
          <p:cNvSpPr txBox="1">
            <a:spLocks noGrp="1"/>
          </p:cNvSpPr>
          <p:nvPr>
            <p:ph type="title"/>
          </p:nvPr>
        </p:nvSpPr>
        <p:spPr>
          <a:xfrm>
            <a:off x="764540" y="668223"/>
            <a:ext cx="6017260" cy="628377"/>
          </a:xfrm>
          <a:prstGeom prst="rect">
            <a:avLst/>
          </a:prstGeom>
        </p:spPr>
        <p:txBody>
          <a:bodyPr vert="horz" wrap="square" lIns="0" tIns="12700" rIns="0" bIns="0" rtlCol="0">
            <a:spAutoFit/>
          </a:bodyPr>
          <a:lstStyle/>
          <a:p>
            <a:pPr marL="12700">
              <a:lnSpc>
                <a:spcPct val="100000"/>
              </a:lnSpc>
              <a:spcBef>
                <a:spcPts val="100"/>
              </a:spcBef>
            </a:pPr>
            <a:r>
              <a:rPr sz="4000" b="1" spc="-5" dirty="0">
                <a:latin typeface="Arial" panose="020B0604020202020204" pitchFamily="34" charset="0"/>
                <a:cs typeface="Arial" panose="020B0604020202020204" pitchFamily="34" charset="0"/>
              </a:rPr>
              <a:t>Categories </a:t>
            </a:r>
            <a:r>
              <a:rPr sz="4000" b="1" dirty="0">
                <a:latin typeface="Arial" panose="020B0604020202020204" pitchFamily="34" charset="0"/>
                <a:cs typeface="Arial" panose="020B0604020202020204" pitchFamily="34" charset="0"/>
              </a:rPr>
              <a:t>of</a:t>
            </a:r>
            <a:r>
              <a:rPr sz="4000" b="1" spc="-60" dirty="0">
                <a:latin typeface="Arial" panose="020B0604020202020204" pitchFamily="34" charset="0"/>
                <a:cs typeface="Arial" panose="020B0604020202020204" pitchFamily="34" charset="0"/>
              </a:rPr>
              <a:t> </a:t>
            </a:r>
            <a:r>
              <a:rPr sz="4000" b="1" spc="-5" dirty="0">
                <a:latin typeface="Arial" panose="020B0604020202020204" pitchFamily="34" charset="0"/>
                <a:cs typeface="Arial" panose="020B0604020202020204" pitchFamily="34" charset="0"/>
              </a:rPr>
              <a:t>disputes</a:t>
            </a:r>
            <a:endParaRPr sz="4000" dirty="0">
              <a:latin typeface="Arial" panose="020B0604020202020204" pitchFamily="34" charset="0"/>
              <a:cs typeface="Arial" panose="020B0604020202020204" pitchFamily="34" charset="0"/>
            </a:endParaRPr>
          </a:p>
        </p:txBody>
      </p:sp>
      <p:sp>
        <p:nvSpPr>
          <p:cNvPr id="25" name="object 3">
            <a:extLst>
              <a:ext uri="{FF2B5EF4-FFF2-40B4-BE49-F238E27FC236}">
                <a16:creationId xmlns:a16="http://schemas.microsoft.com/office/drawing/2014/main" id="{720B8D3F-40E2-6381-23A2-5C43358091E1}"/>
              </a:ext>
            </a:extLst>
          </p:cNvPr>
          <p:cNvSpPr txBox="1"/>
          <p:nvPr/>
        </p:nvSpPr>
        <p:spPr>
          <a:xfrm>
            <a:off x="763016" y="1641729"/>
            <a:ext cx="7546975" cy="290464"/>
          </a:xfrm>
          <a:prstGeom prst="rect">
            <a:avLst/>
          </a:prstGeom>
        </p:spPr>
        <p:txBody>
          <a:bodyPr vert="horz" wrap="square" lIns="0" tIns="13335" rIns="0" bIns="0" rtlCol="0">
            <a:spAutoFit/>
          </a:bodyPr>
          <a:lstStyle/>
          <a:p>
            <a:pPr marL="355600" indent="-342900">
              <a:lnSpc>
                <a:spcPct val="100000"/>
              </a:lnSpc>
              <a:spcBef>
                <a:spcPts val="105"/>
              </a:spcBef>
              <a:buSzPct val="90000"/>
              <a:buFont typeface="Wingdings"/>
              <a:buChar char=""/>
              <a:tabLst>
                <a:tab pos="354965" algn="l"/>
                <a:tab pos="355600" algn="l"/>
              </a:tabLst>
            </a:pPr>
            <a:r>
              <a:rPr dirty="0">
                <a:latin typeface="Arial" panose="020B0604020202020204" pitchFamily="34" charset="0"/>
                <a:cs typeface="Arial" panose="020B0604020202020204" pitchFamily="34" charset="0"/>
              </a:rPr>
              <a:t>Broad categories of disputes that could be resolved under</a:t>
            </a:r>
            <a:r>
              <a:rPr spc="-195"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MAP:</a:t>
            </a:r>
            <a:endParaRPr dirty="0">
              <a:latin typeface="Arial" panose="020B0604020202020204" pitchFamily="34" charset="0"/>
              <a:cs typeface="Arial" panose="020B0604020202020204" pitchFamily="34" charset="0"/>
            </a:endParaRPr>
          </a:p>
        </p:txBody>
      </p:sp>
      <p:grpSp>
        <p:nvGrpSpPr>
          <p:cNvPr id="26" name="object 5">
            <a:extLst>
              <a:ext uri="{FF2B5EF4-FFF2-40B4-BE49-F238E27FC236}">
                <a16:creationId xmlns:a16="http://schemas.microsoft.com/office/drawing/2014/main" id="{B3ECB964-3F01-E6D9-9216-209605ECFDAE}"/>
              </a:ext>
            </a:extLst>
          </p:cNvPr>
          <p:cNvGrpSpPr/>
          <p:nvPr/>
        </p:nvGrpSpPr>
        <p:grpSpPr>
          <a:xfrm>
            <a:off x="710197" y="2438400"/>
            <a:ext cx="2571115" cy="998219"/>
            <a:chOff x="710197" y="2438400"/>
            <a:chExt cx="2571115" cy="998219"/>
          </a:xfrm>
        </p:grpSpPr>
        <p:sp>
          <p:nvSpPr>
            <p:cNvPr id="27" name="object 6">
              <a:extLst>
                <a:ext uri="{FF2B5EF4-FFF2-40B4-BE49-F238E27FC236}">
                  <a16:creationId xmlns:a16="http://schemas.microsoft.com/office/drawing/2014/main" id="{283C8467-BB58-28FD-01D4-86DF3DB51832}"/>
                </a:ext>
              </a:extLst>
            </p:cNvPr>
            <p:cNvSpPr/>
            <p:nvPr/>
          </p:nvSpPr>
          <p:spPr>
            <a:xfrm>
              <a:off x="710197" y="2470438"/>
              <a:ext cx="2570961" cy="966147"/>
            </a:xfrm>
            <a:prstGeom prst="rect">
              <a:avLst/>
            </a:prstGeom>
            <a:blipFill>
              <a:blip r:embed="rId2"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9" name="object 7">
              <a:extLst>
                <a:ext uri="{FF2B5EF4-FFF2-40B4-BE49-F238E27FC236}">
                  <a16:creationId xmlns:a16="http://schemas.microsoft.com/office/drawing/2014/main" id="{3F7FFC94-7E8F-753E-5486-FD6BEF94C2ED}"/>
                </a:ext>
              </a:extLst>
            </p:cNvPr>
            <p:cNvSpPr/>
            <p:nvPr/>
          </p:nvSpPr>
          <p:spPr>
            <a:xfrm>
              <a:off x="894587" y="2438400"/>
              <a:ext cx="2199132" cy="813815"/>
            </a:xfrm>
            <a:prstGeom prst="rect">
              <a:avLst/>
            </a:prstGeom>
            <a:blipFill>
              <a:blip r:embed="rId3"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1" name="object 8">
              <a:extLst>
                <a:ext uri="{FF2B5EF4-FFF2-40B4-BE49-F238E27FC236}">
                  <a16:creationId xmlns:a16="http://schemas.microsoft.com/office/drawing/2014/main" id="{662B6EF3-5D1E-3AF1-A605-15B7DDAA7B9F}"/>
                </a:ext>
              </a:extLst>
            </p:cNvPr>
            <p:cNvSpPr/>
            <p:nvPr/>
          </p:nvSpPr>
          <p:spPr>
            <a:xfrm>
              <a:off x="754062" y="2514638"/>
              <a:ext cx="2338451" cy="734783"/>
            </a:xfrm>
            <a:prstGeom prst="rect">
              <a:avLst/>
            </a:prstGeom>
            <a:blipFill>
              <a:blip r:embed="rId4"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grpSp>
      <p:sp>
        <p:nvSpPr>
          <p:cNvPr id="52" name="object 9">
            <a:extLst>
              <a:ext uri="{FF2B5EF4-FFF2-40B4-BE49-F238E27FC236}">
                <a16:creationId xmlns:a16="http://schemas.microsoft.com/office/drawing/2014/main" id="{352B6429-9EC8-EACF-2832-2A4487AAAB78}"/>
              </a:ext>
            </a:extLst>
          </p:cNvPr>
          <p:cNvSpPr txBox="1"/>
          <p:nvPr/>
        </p:nvSpPr>
        <p:spPr>
          <a:xfrm>
            <a:off x="754062" y="2514638"/>
            <a:ext cx="2338705" cy="534121"/>
          </a:xfrm>
          <a:prstGeom prst="rect">
            <a:avLst/>
          </a:prstGeom>
          <a:ln w="12700">
            <a:solidFill>
              <a:srgbClr val="ACAC3A"/>
            </a:solidFill>
          </a:ln>
        </p:spPr>
        <p:txBody>
          <a:bodyPr vert="horz" wrap="square" lIns="0" tIns="41275" rIns="0" bIns="0" rtlCol="0">
            <a:spAutoFit/>
          </a:bodyPr>
          <a:lstStyle/>
          <a:p>
            <a:pPr marL="323215" marR="316865" indent="83820">
              <a:lnSpc>
                <a:spcPct val="100000"/>
              </a:lnSpc>
              <a:spcBef>
                <a:spcPts val="325"/>
              </a:spcBef>
            </a:pPr>
            <a:r>
              <a:rPr sz="1600" b="1" spc="-10" dirty="0">
                <a:latin typeface="Arial" panose="020B0604020202020204" pitchFamily="34" charset="0"/>
                <a:cs typeface="Arial" panose="020B0604020202020204" pitchFamily="34" charset="0"/>
              </a:rPr>
              <a:t>Case </a:t>
            </a:r>
            <a:r>
              <a:rPr sz="1600" b="1" spc="-5" dirty="0">
                <a:latin typeface="Arial" panose="020B0604020202020204" pitchFamily="34" charset="0"/>
                <a:cs typeface="Arial" panose="020B0604020202020204" pitchFamily="34" charset="0"/>
              </a:rPr>
              <a:t>/ </a:t>
            </a:r>
            <a:r>
              <a:rPr sz="1600" b="1" spc="-25" dirty="0">
                <a:latin typeface="Arial" panose="020B0604020202020204" pitchFamily="34" charset="0"/>
                <a:cs typeface="Arial" panose="020B0604020202020204" pitchFamily="34" charset="0"/>
              </a:rPr>
              <a:t>Taxpayer  </a:t>
            </a:r>
            <a:r>
              <a:rPr sz="1600" b="1" spc="-5" dirty="0">
                <a:latin typeface="Arial" panose="020B0604020202020204" pitchFamily="34" charset="0"/>
                <a:cs typeface="Arial" panose="020B0604020202020204" pitchFamily="34" charset="0"/>
              </a:rPr>
              <a:t>Specific</a:t>
            </a:r>
            <a:r>
              <a:rPr sz="1600" b="1" spc="-60" dirty="0">
                <a:latin typeface="Arial" panose="020B0604020202020204" pitchFamily="34" charset="0"/>
                <a:cs typeface="Arial" panose="020B0604020202020204" pitchFamily="34" charset="0"/>
              </a:rPr>
              <a:t> </a:t>
            </a:r>
            <a:r>
              <a:rPr sz="1600" b="1" spc="-5" dirty="0">
                <a:latin typeface="Arial" panose="020B0604020202020204" pitchFamily="34" charset="0"/>
                <a:cs typeface="Arial" panose="020B0604020202020204" pitchFamily="34" charset="0"/>
              </a:rPr>
              <a:t>Disputes</a:t>
            </a:r>
            <a:endParaRPr sz="1600" dirty="0">
              <a:latin typeface="Arial" panose="020B0604020202020204" pitchFamily="34" charset="0"/>
              <a:cs typeface="Arial" panose="020B0604020202020204" pitchFamily="34" charset="0"/>
            </a:endParaRPr>
          </a:p>
        </p:txBody>
      </p:sp>
      <p:grpSp>
        <p:nvGrpSpPr>
          <p:cNvPr id="53" name="object 10">
            <a:extLst>
              <a:ext uri="{FF2B5EF4-FFF2-40B4-BE49-F238E27FC236}">
                <a16:creationId xmlns:a16="http://schemas.microsoft.com/office/drawing/2014/main" id="{28A34ACF-AB06-5384-A84F-4624D29BF7C8}"/>
              </a:ext>
            </a:extLst>
          </p:cNvPr>
          <p:cNvGrpSpPr/>
          <p:nvPr/>
        </p:nvGrpSpPr>
        <p:grpSpPr>
          <a:xfrm>
            <a:off x="3767341" y="2438400"/>
            <a:ext cx="2571115" cy="998219"/>
            <a:chOff x="3767341" y="2438400"/>
            <a:chExt cx="2571115" cy="998219"/>
          </a:xfrm>
        </p:grpSpPr>
        <p:sp>
          <p:nvSpPr>
            <p:cNvPr id="54" name="object 11">
              <a:extLst>
                <a:ext uri="{FF2B5EF4-FFF2-40B4-BE49-F238E27FC236}">
                  <a16:creationId xmlns:a16="http://schemas.microsoft.com/office/drawing/2014/main" id="{6D6B9AFD-4F0E-8EDB-BF8A-5CA1BEEC4741}"/>
                </a:ext>
              </a:extLst>
            </p:cNvPr>
            <p:cNvSpPr/>
            <p:nvPr/>
          </p:nvSpPr>
          <p:spPr>
            <a:xfrm>
              <a:off x="3767341" y="2470438"/>
              <a:ext cx="2570961" cy="966147"/>
            </a:xfrm>
            <a:prstGeom prst="rect">
              <a:avLst/>
            </a:prstGeom>
            <a:blipFill>
              <a:blip r:embed="rId5"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5" name="object 12">
              <a:extLst>
                <a:ext uri="{FF2B5EF4-FFF2-40B4-BE49-F238E27FC236}">
                  <a16:creationId xmlns:a16="http://schemas.microsoft.com/office/drawing/2014/main" id="{98E380C7-B09A-E74E-76BE-D96D3F16D96A}"/>
                </a:ext>
              </a:extLst>
            </p:cNvPr>
            <p:cNvSpPr/>
            <p:nvPr/>
          </p:nvSpPr>
          <p:spPr>
            <a:xfrm>
              <a:off x="3771900" y="2438400"/>
              <a:ext cx="2561844" cy="813815"/>
            </a:xfrm>
            <a:prstGeom prst="rect">
              <a:avLst/>
            </a:prstGeom>
            <a:blipFill>
              <a:blip r:embed="rId6"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6" name="object 13">
              <a:extLst>
                <a:ext uri="{FF2B5EF4-FFF2-40B4-BE49-F238E27FC236}">
                  <a16:creationId xmlns:a16="http://schemas.microsoft.com/office/drawing/2014/main" id="{94D753A8-795A-C48A-00B0-6795BB1B3676}"/>
                </a:ext>
              </a:extLst>
            </p:cNvPr>
            <p:cNvSpPr/>
            <p:nvPr/>
          </p:nvSpPr>
          <p:spPr>
            <a:xfrm>
              <a:off x="3812032" y="2514638"/>
              <a:ext cx="2338451" cy="734783"/>
            </a:xfrm>
            <a:prstGeom prst="rect">
              <a:avLst/>
            </a:prstGeom>
            <a:blipFill>
              <a:blip r:embed="rId7"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grpSp>
      <p:sp>
        <p:nvSpPr>
          <p:cNvPr id="57" name="object 14">
            <a:extLst>
              <a:ext uri="{FF2B5EF4-FFF2-40B4-BE49-F238E27FC236}">
                <a16:creationId xmlns:a16="http://schemas.microsoft.com/office/drawing/2014/main" id="{BBAA0A62-155F-ECD5-B0ED-63F42BF968C6}"/>
              </a:ext>
            </a:extLst>
          </p:cNvPr>
          <p:cNvSpPr txBox="1"/>
          <p:nvPr/>
        </p:nvSpPr>
        <p:spPr>
          <a:xfrm>
            <a:off x="3812032" y="2514638"/>
            <a:ext cx="2338705" cy="534121"/>
          </a:xfrm>
          <a:prstGeom prst="rect">
            <a:avLst/>
          </a:prstGeom>
          <a:ln w="12700">
            <a:solidFill>
              <a:srgbClr val="ACAC3A"/>
            </a:solidFill>
          </a:ln>
        </p:spPr>
        <p:txBody>
          <a:bodyPr vert="horz" wrap="square" lIns="0" tIns="41275" rIns="0" bIns="0" rtlCol="0">
            <a:spAutoFit/>
          </a:bodyPr>
          <a:lstStyle/>
          <a:p>
            <a:pPr marL="142240" marR="135255" indent="68580">
              <a:lnSpc>
                <a:spcPct val="100000"/>
              </a:lnSpc>
              <a:spcBef>
                <a:spcPts val="325"/>
              </a:spcBef>
            </a:pPr>
            <a:r>
              <a:rPr sz="1600" b="1" spc="-5" dirty="0">
                <a:latin typeface="Arial" panose="020B0604020202020204" pitchFamily="34" charset="0"/>
                <a:cs typeface="Arial" panose="020B0604020202020204" pitchFamily="34" charset="0"/>
              </a:rPr>
              <a:t>General interpretive  or application</a:t>
            </a:r>
            <a:r>
              <a:rPr sz="1600" b="1" spc="-20" dirty="0">
                <a:latin typeface="Arial" panose="020B0604020202020204" pitchFamily="34" charset="0"/>
                <a:cs typeface="Arial" panose="020B0604020202020204" pitchFamily="34" charset="0"/>
              </a:rPr>
              <a:t> </a:t>
            </a:r>
            <a:r>
              <a:rPr sz="1600" b="1" spc="-5" dirty="0">
                <a:latin typeface="Arial" panose="020B0604020202020204" pitchFamily="34" charset="0"/>
                <a:cs typeface="Arial" panose="020B0604020202020204" pitchFamily="34" charset="0"/>
              </a:rPr>
              <a:t>related</a:t>
            </a:r>
            <a:endParaRPr sz="1600" dirty="0">
              <a:latin typeface="Arial" panose="020B0604020202020204" pitchFamily="34" charset="0"/>
              <a:cs typeface="Arial" panose="020B0604020202020204" pitchFamily="34" charset="0"/>
            </a:endParaRPr>
          </a:p>
        </p:txBody>
      </p:sp>
      <p:grpSp>
        <p:nvGrpSpPr>
          <p:cNvPr id="58" name="object 15">
            <a:extLst>
              <a:ext uri="{FF2B5EF4-FFF2-40B4-BE49-F238E27FC236}">
                <a16:creationId xmlns:a16="http://schemas.microsoft.com/office/drawing/2014/main" id="{432DA1DE-7E18-5A99-F615-67D303C52E21}"/>
              </a:ext>
            </a:extLst>
          </p:cNvPr>
          <p:cNvGrpSpPr/>
          <p:nvPr/>
        </p:nvGrpSpPr>
        <p:grpSpPr>
          <a:xfrm>
            <a:off x="7005841" y="2446020"/>
            <a:ext cx="2574290" cy="990600"/>
            <a:chOff x="7005841" y="2446020"/>
            <a:chExt cx="2574290" cy="990600"/>
          </a:xfrm>
        </p:grpSpPr>
        <p:sp>
          <p:nvSpPr>
            <p:cNvPr id="59" name="object 16">
              <a:extLst>
                <a:ext uri="{FF2B5EF4-FFF2-40B4-BE49-F238E27FC236}">
                  <a16:creationId xmlns:a16="http://schemas.microsoft.com/office/drawing/2014/main" id="{E26AFB5E-644B-282E-1033-B10ABD0F2218}"/>
                </a:ext>
              </a:extLst>
            </p:cNvPr>
            <p:cNvSpPr/>
            <p:nvPr/>
          </p:nvSpPr>
          <p:spPr>
            <a:xfrm>
              <a:off x="7005841" y="2470438"/>
              <a:ext cx="2570961" cy="966147"/>
            </a:xfrm>
            <a:prstGeom prst="rect">
              <a:avLst/>
            </a:prstGeom>
            <a:blipFill>
              <a:blip r:embed="rId8"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0" name="object 17">
              <a:extLst>
                <a:ext uri="{FF2B5EF4-FFF2-40B4-BE49-F238E27FC236}">
                  <a16:creationId xmlns:a16="http://schemas.microsoft.com/office/drawing/2014/main" id="{05ADF4E2-7628-CB9A-7082-8E3B155EE5AD}"/>
                </a:ext>
              </a:extLst>
            </p:cNvPr>
            <p:cNvSpPr/>
            <p:nvPr/>
          </p:nvSpPr>
          <p:spPr>
            <a:xfrm>
              <a:off x="7048500" y="2446020"/>
              <a:ext cx="2531363" cy="958596"/>
            </a:xfrm>
            <a:prstGeom prst="rect">
              <a:avLst/>
            </a:prstGeom>
            <a:blipFill>
              <a:blip r:embed="rId9"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1" name="object 18">
              <a:extLst>
                <a:ext uri="{FF2B5EF4-FFF2-40B4-BE49-F238E27FC236}">
                  <a16:creationId xmlns:a16="http://schemas.microsoft.com/office/drawing/2014/main" id="{917698C1-61FB-B473-26A0-6997E98E8BE0}"/>
                </a:ext>
              </a:extLst>
            </p:cNvPr>
            <p:cNvSpPr/>
            <p:nvPr/>
          </p:nvSpPr>
          <p:spPr>
            <a:xfrm>
              <a:off x="7049897" y="2514638"/>
              <a:ext cx="2338451" cy="734783"/>
            </a:xfrm>
            <a:prstGeom prst="rect">
              <a:avLst/>
            </a:prstGeom>
            <a:blipFill>
              <a:blip r:embed="rId10" cstate="print"/>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grpSp>
      <p:sp>
        <p:nvSpPr>
          <p:cNvPr id="62" name="object 19">
            <a:extLst>
              <a:ext uri="{FF2B5EF4-FFF2-40B4-BE49-F238E27FC236}">
                <a16:creationId xmlns:a16="http://schemas.microsoft.com/office/drawing/2014/main" id="{1B24FEAB-2D1A-8E9C-08F1-B169FDC9F667}"/>
              </a:ext>
            </a:extLst>
          </p:cNvPr>
          <p:cNvSpPr txBox="1"/>
          <p:nvPr/>
        </p:nvSpPr>
        <p:spPr>
          <a:xfrm>
            <a:off x="7049896" y="2514638"/>
            <a:ext cx="2338705" cy="687368"/>
          </a:xfrm>
          <a:prstGeom prst="rect">
            <a:avLst/>
          </a:prstGeom>
          <a:ln w="12700">
            <a:solidFill>
              <a:srgbClr val="ACAC3A"/>
            </a:solidFill>
          </a:ln>
        </p:spPr>
        <p:txBody>
          <a:bodyPr vert="horz" wrap="square" lIns="0" tIns="40640" rIns="0" bIns="0" rtlCol="0">
            <a:spAutoFit/>
          </a:bodyPr>
          <a:lstStyle/>
          <a:p>
            <a:pPr marL="167640" marR="157480" indent="-2540" algn="ctr">
              <a:lnSpc>
                <a:spcPct val="100000"/>
              </a:lnSpc>
              <a:spcBef>
                <a:spcPts val="320"/>
              </a:spcBef>
            </a:pPr>
            <a:r>
              <a:rPr sz="1400" b="1" spc="-5" dirty="0">
                <a:latin typeface="Arial" panose="020B0604020202020204" pitchFamily="34" charset="0"/>
                <a:cs typeface="Arial" panose="020B0604020202020204" pitchFamily="34" charset="0"/>
              </a:rPr>
              <a:t>Eliminations of double  </a:t>
            </a:r>
            <a:r>
              <a:rPr sz="1400" b="1" dirty="0">
                <a:latin typeface="Arial" panose="020B0604020202020204" pitchFamily="34" charset="0"/>
                <a:cs typeface="Arial" panose="020B0604020202020204" pitchFamily="34" charset="0"/>
              </a:rPr>
              <a:t>taxation </a:t>
            </a:r>
            <a:r>
              <a:rPr sz="1400" b="1" spc="-5" dirty="0">
                <a:latin typeface="Arial" panose="020B0604020202020204" pitchFamily="34" charset="0"/>
                <a:cs typeface="Arial" panose="020B0604020202020204" pitchFamily="34" charset="0"/>
              </a:rPr>
              <a:t>not provided</a:t>
            </a:r>
            <a:r>
              <a:rPr sz="1400" b="1" spc="-165" dirty="0">
                <a:latin typeface="Arial" panose="020B0604020202020204" pitchFamily="34" charset="0"/>
                <a:cs typeface="Arial" panose="020B0604020202020204" pitchFamily="34" charset="0"/>
              </a:rPr>
              <a:t> </a:t>
            </a:r>
            <a:r>
              <a:rPr sz="1400" b="1" dirty="0">
                <a:latin typeface="Arial" panose="020B0604020202020204" pitchFamily="34" charset="0"/>
                <a:cs typeface="Arial" panose="020B0604020202020204" pitchFamily="34" charset="0"/>
              </a:rPr>
              <a:t>in  </a:t>
            </a:r>
            <a:r>
              <a:rPr lang="en-US" sz="1400" b="1" dirty="0">
                <a:latin typeface="Arial" panose="020B0604020202020204" pitchFamily="34" charset="0"/>
                <a:cs typeface="Arial" panose="020B0604020202020204" pitchFamily="34" charset="0"/>
              </a:rPr>
              <a:t>T</a:t>
            </a:r>
            <a:r>
              <a:rPr sz="1400" b="1" dirty="0">
                <a:latin typeface="Arial" panose="020B0604020202020204" pitchFamily="34" charset="0"/>
                <a:cs typeface="Arial" panose="020B0604020202020204" pitchFamily="34" charset="0"/>
              </a:rPr>
              <a:t>reaty</a:t>
            </a:r>
            <a:endParaRPr sz="1400" dirty="0">
              <a:latin typeface="Arial" panose="020B0604020202020204" pitchFamily="34" charset="0"/>
              <a:cs typeface="Arial" panose="020B0604020202020204" pitchFamily="34" charset="0"/>
            </a:endParaRPr>
          </a:p>
        </p:txBody>
      </p:sp>
      <p:grpSp>
        <p:nvGrpSpPr>
          <p:cNvPr id="63" name="object 20">
            <a:extLst>
              <a:ext uri="{FF2B5EF4-FFF2-40B4-BE49-F238E27FC236}">
                <a16:creationId xmlns:a16="http://schemas.microsoft.com/office/drawing/2014/main" id="{8BDEF614-8CCC-CEE5-778D-3D61BFE5BDA6}"/>
              </a:ext>
            </a:extLst>
          </p:cNvPr>
          <p:cNvGrpSpPr/>
          <p:nvPr/>
        </p:nvGrpSpPr>
        <p:grpSpPr>
          <a:xfrm>
            <a:off x="1767077" y="3283839"/>
            <a:ext cx="372745" cy="380365"/>
            <a:chOff x="1767077" y="3283839"/>
            <a:chExt cx="372745" cy="380365"/>
          </a:xfrm>
        </p:grpSpPr>
        <p:sp>
          <p:nvSpPr>
            <p:cNvPr id="64" name="object 21">
              <a:extLst>
                <a:ext uri="{FF2B5EF4-FFF2-40B4-BE49-F238E27FC236}">
                  <a16:creationId xmlns:a16="http://schemas.microsoft.com/office/drawing/2014/main" id="{F28AB10B-085C-2EA1-F3D3-74822187BBB6}"/>
                </a:ext>
              </a:extLst>
            </p:cNvPr>
            <p:cNvSpPr/>
            <p:nvPr/>
          </p:nvSpPr>
          <p:spPr>
            <a:xfrm>
              <a:off x="1773427" y="3290189"/>
              <a:ext cx="360045" cy="367665"/>
            </a:xfrm>
            <a:custGeom>
              <a:avLst/>
              <a:gdLst/>
              <a:ahLst/>
              <a:cxnLst/>
              <a:rect l="l" t="t" r="r" b="b"/>
              <a:pathLst>
                <a:path w="360044" h="367664">
                  <a:moveTo>
                    <a:pt x="269748" y="0"/>
                  </a:moveTo>
                  <a:lnTo>
                    <a:pt x="89916" y="0"/>
                  </a:lnTo>
                  <a:lnTo>
                    <a:pt x="89916" y="232537"/>
                  </a:lnTo>
                  <a:lnTo>
                    <a:pt x="0" y="232537"/>
                  </a:lnTo>
                  <a:lnTo>
                    <a:pt x="179832" y="367411"/>
                  </a:lnTo>
                  <a:lnTo>
                    <a:pt x="359664" y="232537"/>
                  </a:lnTo>
                  <a:lnTo>
                    <a:pt x="269748" y="232537"/>
                  </a:lnTo>
                  <a:lnTo>
                    <a:pt x="269748"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5" name="object 22">
              <a:extLst>
                <a:ext uri="{FF2B5EF4-FFF2-40B4-BE49-F238E27FC236}">
                  <a16:creationId xmlns:a16="http://schemas.microsoft.com/office/drawing/2014/main" id="{3FF288D4-4A0F-137B-E549-824D592C40B8}"/>
                </a:ext>
              </a:extLst>
            </p:cNvPr>
            <p:cNvSpPr/>
            <p:nvPr/>
          </p:nvSpPr>
          <p:spPr>
            <a:xfrm>
              <a:off x="1773427" y="3290189"/>
              <a:ext cx="360045" cy="367665"/>
            </a:xfrm>
            <a:custGeom>
              <a:avLst/>
              <a:gdLst/>
              <a:ahLst/>
              <a:cxnLst/>
              <a:rect l="l" t="t" r="r" b="b"/>
              <a:pathLst>
                <a:path w="360044" h="367664">
                  <a:moveTo>
                    <a:pt x="0" y="232537"/>
                  </a:moveTo>
                  <a:lnTo>
                    <a:pt x="89916" y="232537"/>
                  </a:lnTo>
                  <a:lnTo>
                    <a:pt x="89916" y="0"/>
                  </a:lnTo>
                  <a:lnTo>
                    <a:pt x="269748" y="0"/>
                  </a:lnTo>
                  <a:lnTo>
                    <a:pt x="269748" y="232537"/>
                  </a:lnTo>
                  <a:lnTo>
                    <a:pt x="359664" y="232537"/>
                  </a:lnTo>
                  <a:lnTo>
                    <a:pt x="179832" y="367411"/>
                  </a:lnTo>
                  <a:lnTo>
                    <a:pt x="0" y="232537"/>
                  </a:lnTo>
                  <a:close/>
                </a:path>
              </a:pathLst>
            </a:custGeom>
            <a:ln w="12700">
              <a:solidFill>
                <a:srgbClr val="000000"/>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grpSp>
      <p:grpSp>
        <p:nvGrpSpPr>
          <p:cNvPr id="66" name="object 23">
            <a:extLst>
              <a:ext uri="{FF2B5EF4-FFF2-40B4-BE49-F238E27FC236}">
                <a16:creationId xmlns:a16="http://schemas.microsoft.com/office/drawing/2014/main" id="{B6CC2AE2-55A6-62F5-ACD9-D0312E8813EA}"/>
              </a:ext>
            </a:extLst>
          </p:cNvPr>
          <p:cNvGrpSpPr/>
          <p:nvPr/>
        </p:nvGrpSpPr>
        <p:grpSpPr>
          <a:xfrm>
            <a:off x="4705096" y="3283839"/>
            <a:ext cx="372745" cy="380365"/>
            <a:chOff x="4705096" y="3283839"/>
            <a:chExt cx="372745" cy="380365"/>
          </a:xfrm>
        </p:grpSpPr>
        <p:sp>
          <p:nvSpPr>
            <p:cNvPr id="67" name="object 24">
              <a:extLst>
                <a:ext uri="{FF2B5EF4-FFF2-40B4-BE49-F238E27FC236}">
                  <a16:creationId xmlns:a16="http://schemas.microsoft.com/office/drawing/2014/main" id="{C3CDEB85-E39F-7329-DDC1-7ADFDE164E53}"/>
                </a:ext>
              </a:extLst>
            </p:cNvPr>
            <p:cNvSpPr/>
            <p:nvPr/>
          </p:nvSpPr>
          <p:spPr>
            <a:xfrm>
              <a:off x="4711446" y="3290189"/>
              <a:ext cx="360045" cy="367665"/>
            </a:xfrm>
            <a:custGeom>
              <a:avLst/>
              <a:gdLst/>
              <a:ahLst/>
              <a:cxnLst/>
              <a:rect l="l" t="t" r="r" b="b"/>
              <a:pathLst>
                <a:path w="360045" h="367664">
                  <a:moveTo>
                    <a:pt x="269875" y="0"/>
                  </a:moveTo>
                  <a:lnTo>
                    <a:pt x="89915" y="0"/>
                  </a:lnTo>
                  <a:lnTo>
                    <a:pt x="89915" y="232537"/>
                  </a:lnTo>
                  <a:lnTo>
                    <a:pt x="0" y="232537"/>
                  </a:lnTo>
                  <a:lnTo>
                    <a:pt x="179831" y="367411"/>
                  </a:lnTo>
                  <a:lnTo>
                    <a:pt x="359790" y="232537"/>
                  </a:lnTo>
                  <a:lnTo>
                    <a:pt x="269875" y="232537"/>
                  </a:lnTo>
                  <a:lnTo>
                    <a:pt x="26987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8" name="object 25">
              <a:extLst>
                <a:ext uri="{FF2B5EF4-FFF2-40B4-BE49-F238E27FC236}">
                  <a16:creationId xmlns:a16="http://schemas.microsoft.com/office/drawing/2014/main" id="{EE79974D-C71C-A0E9-BD54-7F3C31C9D96B}"/>
                </a:ext>
              </a:extLst>
            </p:cNvPr>
            <p:cNvSpPr/>
            <p:nvPr/>
          </p:nvSpPr>
          <p:spPr>
            <a:xfrm>
              <a:off x="4711446" y="3290189"/>
              <a:ext cx="360045" cy="367665"/>
            </a:xfrm>
            <a:custGeom>
              <a:avLst/>
              <a:gdLst/>
              <a:ahLst/>
              <a:cxnLst/>
              <a:rect l="l" t="t" r="r" b="b"/>
              <a:pathLst>
                <a:path w="360045" h="367664">
                  <a:moveTo>
                    <a:pt x="0" y="232537"/>
                  </a:moveTo>
                  <a:lnTo>
                    <a:pt x="89915" y="232537"/>
                  </a:lnTo>
                  <a:lnTo>
                    <a:pt x="89915" y="0"/>
                  </a:lnTo>
                  <a:lnTo>
                    <a:pt x="269875" y="0"/>
                  </a:lnTo>
                  <a:lnTo>
                    <a:pt x="269875" y="232537"/>
                  </a:lnTo>
                  <a:lnTo>
                    <a:pt x="359790" y="232537"/>
                  </a:lnTo>
                  <a:lnTo>
                    <a:pt x="179831" y="367411"/>
                  </a:lnTo>
                  <a:lnTo>
                    <a:pt x="0" y="232537"/>
                  </a:lnTo>
                  <a:close/>
                </a:path>
              </a:pathLst>
            </a:custGeom>
            <a:ln w="12700">
              <a:solidFill>
                <a:srgbClr val="000000"/>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grpSp>
      <p:grpSp>
        <p:nvGrpSpPr>
          <p:cNvPr id="69" name="object 26">
            <a:extLst>
              <a:ext uri="{FF2B5EF4-FFF2-40B4-BE49-F238E27FC236}">
                <a16:creationId xmlns:a16="http://schemas.microsoft.com/office/drawing/2014/main" id="{1F0FEA28-80BC-D56A-B34C-55213365FADF}"/>
              </a:ext>
            </a:extLst>
          </p:cNvPr>
          <p:cNvGrpSpPr/>
          <p:nvPr/>
        </p:nvGrpSpPr>
        <p:grpSpPr>
          <a:xfrm>
            <a:off x="8122793" y="3283839"/>
            <a:ext cx="372745" cy="380365"/>
            <a:chOff x="8122793" y="3283839"/>
            <a:chExt cx="372745" cy="380365"/>
          </a:xfrm>
        </p:grpSpPr>
        <p:sp>
          <p:nvSpPr>
            <p:cNvPr id="70" name="object 27">
              <a:extLst>
                <a:ext uri="{FF2B5EF4-FFF2-40B4-BE49-F238E27FC236}">
                  <a16:creationId xmlns:a16="http://schemas.microsoft.com/office/drawing/2014/main" id="{F7D4AAD2-ACDB-C1D6-A063-9E1EDA874DE6}"/>
                </a:ext>
              </a:extLst>
            </p:cNvPr>
            <p:cNvSpPr/>
            <p:nvPr/>
          </p:nvSpPr>
          <p:spPr>
            <a:xfrm>
              <a:off x="8129143" y="3290189"/>
              <a:ext cx="360045" cy="367665"/>
            </a:xfrm>
            <a:custGeom>
              <a:avLst/>
              <a:gdLst/>
              <a:ahLst/>
              <a:cxnLst/>
              <a:rect l="l" t="t" r="r" b="b"/>
              <a:pathLst>
                <a:path w="360045" h="367664">
                  <a:moveTo>
                    <a:pt x="269875" y="0"/>
                  </a:moveTo>
                  <a:lnTo>
                    <a:pt x="89915" y="0"/>
                  </a:lnTo>
                  <a:lnTo>
                    <a:pt x="89915" y="232537"/>
                  </a:lnTo>
                  <a:lnTo>
                    <a:pt x="0" y="232537"/>
                  </a:lnTo>
                  <a:lnTo>
                    <a:pt x="179958" y="367411"/>
                  </a:lnTo>
                  <a:lnTo>
                    <a:pt x="359790" y="232537"/>
                  </a:lnTo>
                  <a:lnTo>
                    <a:pt x="269875" y="232537"/>
                  </a:lnTo>
                  <a:lnTo>
                    <a:pt x="26987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1" name="object 28">
              <a:extLst>
                <a:ext uri="{FF2B5EF4-FFF2-40B4-BE49-F238E27FC236}">
                  <a16:creationId xmlns:a16="http://schemas.microsoft.com/office/drawing/2014/main" id="{C3E426AE-560C-9FCA-D8A1-B35D5C9E539A}"/>
                </a:ext>
              </a:extLst>
            </p:cNvPr>
            <p:cNvSpPr/>
            <p:nvPr/>
          </p:nvSpPr>
          <p:spPr>
            <a:xfrm>
              <a:off x="8129143" y="3290189"/>
              <a:ext cx="360045" cy="367665"/>
            </a:xfrm>
            <a:custGeom>
              <a:avLst/>
              <a:gdLst/>
              <a:ahLst/>
              <a:cxnLst/>
              <a:rect l="l" t="t" r="r" b="b"/>
              <a:pathLst>
                <a:path w="360045" h="367664">
                  <a:moveTo>
                    <a:pt x="0" y="232537"/>
                  </a:moveTo>
                  <a:lnTo>
                    <a:pt x="89915" y="232537"/>
                  </a:lnTo>
                  <a:lnTo>
                    <a:pt x="89915" y="0"/>
                  </a:lnTo>
                  <a:lnTo>
                    <a:pt x="269875" y="0"/>
                  </a:lnTo>
                  <a:lnTo>
                    <a:pt x="269875" y="232537"/>
                  </a:lnTo>
                  <a:lnTo>
                    <a:pt x="359790" y="232537"/>
                  </a:lnTo>
                  <a:lnTo>
                    <a:pt x="179958" y="367411"/>
                  </a:lnTo>
                  <a:lnTo>
                    <a:pt x="0" y="232537"/>
                  </a:lnTo>
                  <a:close/>
                </a:path>
              </a:pathLst>
            </a:custGeom>
            <a:ln w="12700">
              <a:solidFill>
                <a:srgbClr val="000000"/>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grpSp>
      <p:sp>
        <p:nvSpPr>
          <p:cNvPr id="72" name="object 29">
            <a:extLst>
              <a:ext uri="{FF2B5EF4-FFF2-40B4-BE49-F238E27FC236}">
                <a16:creationId xmlns:a16="http://schemas.microsoft.com/office/drawing/2014/main" id="{8ABC9520-E869-D373-4E9A-D9DA3A355E79}"/>
              </a:ext>
            </a:extLst>
          </p:cNvPr>
          <p:cNvSpPr/>
          <p:nvPr/>
        </p:nvSpPr>
        <p:spPr>
          <a:xfrm>
            <a:off x="754062" y="3739260"/>
            <a:ext cx="2338705" cy="2204720"/>
          </a:xfrm>
          <a:custGeom>
            <a:avLst/>
            <a:gdLst/>
            <a:ahLst/>
            <a:cxnLst/>
            <a:rect l="l" t="t" r="r" b="b"/>
            <a:pathLst>
              <a:path w="2338705" h="2204720">
                <a:moveTo>
                  <a:pt x="0" y="367411"/>
                </a:moveTo>
                <a:lnTo>
                  <a:pt x="2862" y="321317"/>
                </a:lnTo>
                <a:lnTo>
                  <a:pt x="11220" y="276934"/>
                </a:lnTo>
                <a:lnTo>
                  <a:pt x="24730" y="234606"/>
                </a:lnTo>
                <a:lnTo>
                  <a:pt x="43046" y="194675"/>
                </a:lnTo>
                <a:lnTo>
                  <a:pt x="65825" y="157487"/>
                </a:lnTo>
                <a:lnTo>
                  <a:pt x="92723" y="123386"/>
                </a:lnTo>
                <a:lnTo>
                  <a:pt x="123394" y="92715"/>
                </a:lnTo>
                <a:lnTo>
                  <a:pt x="157496" y="65819"/>
                </a:lnTo>
                <a:lnTo>
                  <a:pt x="194682" y="43041"/>
                </a:lnTo>
                <a:lnTo>
                  <a:pt x="234610" y="24727"/>
                </a:lnTo>
                <a:lnTo>
                  <a:pt x="276935" y="11219"/>
                </a:lnTo>
                <a:lnTo>
                  <a:pt x="321312" y="2862"/>
                </a:lnTo>
                <a:lnTo>
                  <a:pt x="367398" y="0"/>
                </a:lnTo>
                <a:lnTo>
                  <a:pt x="1971103" y="0"/>
                </a:lnTo>
                <a:lnTo>
                  <a:pt x="2017169" y="2862"/>
                </a:lnTo>
                <a:lnTo>
                  <a:pt x="2061529" y="11219"/>
                </a:lnTo>
                <a:lnTo>
                  <a:pt x="2103839" y="24727"/>
                </a:lnTo>
                <a:lnTo>
                  <a:pt x="2143753" y="43041"/>
                </a:lnTo>
                <a:lnTo>
                  <a:pt x="2180929" y="65819"/>
                </a:lnTo>
                <a:lnTo>
                  <a:pt x="2215020" y="92715"/>
                </a:lnTo>
                <a:lnTo>
                  <a:pt x="2245684" y="123386"/>
                </a:lnTo>
                <a:lnTo>
                  <a:pt x="2272575" y="157487"/>
                </a:lnTo>
                <a:lnTo>
                  <a:pt x="2295349" y="194675"/>
                </a:lnTo>
                <a:lnTo>
                  <a:pt x="2313661" y="234606"/>
                </a:lnTo>
                <a:lnTo>
                  <a:pt x="2327168" y="276934"/>
                </a:lnTo>
                <a:lnTo>
                  <a:pt x="2335525" y="321317"/>
                </a:lnTo>
                <a:lnTo>
                  <a:pt x="2338387" y="367411"/>
                </a:lnTo>
                <a:lnTo>
                  <a:pt x="2338387" y="1836927"/>
                </a:lnTo>
                <a:lnTo>
                  <a:pt x="2335525" y="1883016"/>
                </a:lnTo>
                <a:lnTo>
                  <a:pt x="2327168" y="1927395"/>
                </a:lnTo>
                <a:lnTo>
                  <a:pt x="2313661" y="1969722"/>
                </a:lnTo>
                <a:lnTo>
                  <a:pt x="2295349" y="2009652"/>
                </a:lnTo>
                <a:lnTo>
                  <a:pt x="2272575" y="2046840"/>
                </a:lnTo>
                <a:lnTo>
                  <a:pt x="2245684" y="2080942"/>
                </a:lnTo>
                <a:lnTo>
                  <a:pt x="2215020" y="2111614"/>
                </a:lnTo>
                <a:lnTo>
                  <a:pt x="2180929" y="2138512"/>
                </a:lnTo>
                <a:lnTo>
                  <a:pt x="2143753" y="2161292"/>
                </a:lnTo>
                <a:lnTo>
                  <a:pt x="2103839" y="2179608"/>
                </a:lnTo>
                <a:lnTo>
                  <a:pt x="2061529" y="2193118"/>
                </a:lnTo>
                <a:lnTo>
                  <a:pt x="2017169" y="2201476"/>
                </a:lnTo>
                <a:lnTo>
                  <a:pt x="1971103" y="2204339"/>
                </a:lnTo>
                <a:lnTo>
                  <a:pt x="367398" y="2204339"/>
                </a:lnTo>
                <a:lnTo>
                  <a:pt x="321312" y="2201476"/>
                </a:lnTo>
                <a:lnTo>
                  <a:pt x="276935" y="2193118"/>
                </a:lnTo>
                <a:lnTo>
                  <a:pt x="234610" y="2179608"/>
                </a:lnTo>
                <a:lnTo>
                  <a:pt x="194682" y="2161292"/>
                </a:lnTo>
                <a:lnTo>
                  <a:pt x="157496" y="2138512"/>
                </a:lnTo>
                <a:lnTo>
                  <a:pt x="123394" y="2111614"/>
                </a:lnTo>
                <a:lnTo>
                  <a:pt x="92723" y="2080942"/>
                </a:lnTo>
                <a:lnTo>
                  <a:pt x="65825" y="2046840"/>
                </a:lnTo>
                <a:lnTo>
                  <a:pt x="43046" y="2009652"/>
                </a:lnTo>
                <a:lnTo>
                  <a:pt x="24730" y="1969722"/>
                </a:lnTo>
                <a:lnTo>
                  <a:pt x="11220" y="1927395"/>
                </a:lnTo>
                <a:lnTo>
                  <a:pt x="2862" y="1883016"/>
                </a:lnTo>
                <a:lnTo>
                  <a:pt x="0" y="1836927"/>
                </a:lnTo>
                <a:lnTo>
                  <a:pt x="0" y="367411"/>
                </a:lnTo>
                <a:close/>
              </a:path>
            </a:pathLst>
          </a:custGeom>
          <a:ln w="28575">
            <a:solidFill>
              <a:srgbClr val="30C4FF"/>
            </a:solidFill>
            <a:prstDash val="dot"/>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3" name="object 30">
            <a:extLst>
              <a:ext uri="{FF2B5EF4-FFF2-40B4-BE49-F238E27FC236}">
                <a16:creationId xmlns:a16="http://schemas.microsoft.com/office/drawing/2014/main" id="{6C43BEF0-2F9A-9425-D3C7-E2F955DF4180}"/>
              </a:ext>
            </a:extLst>
          </p:cNvPr>
          <p:cNvSpPr txBox="1"/>
          <p:nvPr/>
        </p:nvSpPr>
        <p:spPr>
          <a:xfrm>
            <a:off x="940714" y="3874770"/>
            <a:ext cx="1824355" cy="879475"/>
          </a:xfrm>
          <a:prstGeom prst="rect">
            <a:avLst/>
          </a:prstGeom>
        </p:spPr>
        <p:txBody>
          <a:bodyPr vert="horz" wrap="square" lIns="0" tIns="12700" rIns="0" bIns="0" rtlCol="0">
            <a:spAutoFit/>
          </a:bodyPr>
          <a:lstStyle/>
          <a:p>
            <a:pPr marL="186055" marR="5080" indent="-173990">
              <a:lnSpc>
                <a:spcPct val="100000"/>
              </a:lnSpc>
              <a:spcBef>
                <a:spcPts val="100"/>
              </a:spcBef>
              <a:buFont typeface="Wingdings"/>
              <a:buChar char=""/>
              <a:tabLst>
                <a:tab pos="186690" algn="l"/>
              </a:tabLst>
            </a:pPr>
            <a:r>
              <a:rPr sz="1400" dirty="0">
                <a:latin typeface="Arial" panose="020B0604020202020204" pitchFamily="34" charset="0"/>
                <a:cs typeface="Arial" panose="020B0604020202020204" pitchFamily="34" charset="0"/>
              </a:rPr>
              <a:t>Includes specific  cases of </a:t>
            </a:r>
            <a:r>
              <a:rPr sz="1400" spc="-5" dirty="0">
                <a:latin typeface="Arial" panose="020B0604020202020204" pitchFamily="34" charset="0"/>
                <a:cs typeface="Arial" panose="020B0604020202020204" pitchFamily="34" charset="0"/>
              </a:rPr>
              <a:t>taxation</a:t>
            </a:r>
            <a:r>
              <a:rPr sz="1400" spc="-135" dirty="0">
                <a:latin typeface="Arial" panose="020B0604020202020204" pitchFamily="34" charset="0"/>
                <a:cs typeface="Arial" panose="020B0604020202020204" pitchFamily="34" charset="0"/>
              </a:rPr>
              <a:t> </a:t>
            </a:r>
            <a:r>
              <a:rPr sz="1400" dirty="0">
                <a:latin typeface="Arial" panose="020B0604020202020204" pitchFamily="34" charset="0"/>
                <a:cs typeface="Arial" panose="020B0604020202020204" pitchFamily="34" charset="0"/>
              </a:rPr>
              <a:t>not  </a:t>
            </a:r>
            <a:r>
              <a:rPr sz="1400" spc="-5" dirty="0">
                <a:latin typeface="Arial" panose="020B0604020202020204" pitchFamily="34" charset="0"/>
                <a:cs typeface="Arial" panose="020B0604020202020204" pitchFamily="34" charset="0"/>
              </a:rPr>
              <a:t>accordance with  </a:t>
            </a:r>
            <a:r>
              <a:rPr lang="en-US" sz="1400" spc="-20" dirty="0">
                <a:latin typeface="Arial" panose="020B0604020202020204" pitchFamily="34" charset="0"/>
                <a:cs typeface="Arial" panose="020B0604020202020204" pitchFamily="34" charset="0"/>
              </a:rPr>
              <a:t>T</a:t>
            </a:r>
            <a:r>
              <a:rPr sz="1400" spc="-20" dirty="0">
                <a:latin typeface="Arial" panose="020B0604020202020204" pitchFamily="34" charset="0"/>
                <a:cs typeface="Arial" panose="020B0604020202020204" pitchFamily="34" charset="0"/>
              </a:rPr>
              <a:t>reaty.</a:t>
            </a:r>
            <a:endParaRPr sz="1400" dirty="0">
              <a:latin typeface="Arial" panose="020B0604020202020204" pitchFamily="34" charset="0"/>
              <a:cs typeface="Arial" panose="020B0604020202020204" pitchFamily="34" charset="0"/>
            </a:endParaRPr>
          </a:p>
        </p:txBody>
      </p:sp>
      <p:sp>
        <p:nvSpPr>
          <p:cNvPr id="74" name="object 31">
            <a:extLst>
              <a:ext uri="{FF2B5EF4-FFF2-40B4-BE49-F238E27FC236}">
                <a16:creationId xmlns:a16="http://schemas.microsoft.com/office/drawing/2014/main" id="{C5ABF61F-9C08-AD14-01BD-B342FAAC0E7B}"/>
              </a:ext>
            </a:extLst>
          </p:cNvPr>
          <p:cNvSpPr txBox="1"/>
          <p:nvPr/>
        </p:nvSpPr>
        <p:spPr>
          <a:xfrm>
            <a:off x="940714" y="4941570"/>
            <a:ext cx="1835785" cy="666750"/>
          </a:xfrm>
          <a:prstGeom prst="rect">
            <a:avLst/>
          </a:prstGeom>
        </p:spPr>
        <p:txBody>
          <a:bodyPr vert="horz" wrap="square" lIns="0" tIns="12700" rIns="0" bIns="0" rtlCol="0">
            <a:spAutoFit/>
          </a:bodyPr>
          <a:lstStyle/>
          <a:p>
            <a:pPr marL="186055" marR="5080" indent="-173990">
              <a:lnSpc>
                <a:spcPct val="100000"/>
              </a:lnSpc>
              <a:spcBef>
                <a:spcPts val="100"/>
              </a:spcBef>
              <a:buChar char="•"/>
              <a:tabLst>
                <a:tab pos="186690" algn="l"/>
              </a:tabLst>
            </a:pPr>
            <a:r>
              <a:rPr sz="1400" dirty="0">
                <a:latin typeface="Arial" panose="020B0604020202020204" pitchFamily="34" charset="0"/>
                <a:cs typeface="Arial" panose="020B0604020202020204" pitchFamily="34" charset="0"/>
              </a:rPr>
              <a:t>Scope only limited</a:t>
            </a:r>
            <a:r>
              <a:rPr sz="1400" spc="-155" dirty="0">
                <a:latin typeface="Arial" panose="020B0604020202020204" pitchFamily="34" charset="0"/>
                <a:cs typeface="Arial" panose="020B0604020202020204" pitchFamily="34" charset="0"/>
              </a:rPr>
              <a:t> </a:t>
            </a:r>
            <a:r>
              <a:rPr sz="1400" dirty="0">
                <a:latin typeface="Arial" panose="020B0604020202020204" pitchFamily="34" charset="0"/>
                <a:cs typeface="Arial" panose="020B0604020202020204" pitchFamily="34" charset="0"/>
              </a:rPr>
              <a:t>to  </a:t>
            </a:r>
            <a:r>
              <a:rPr lang="en-US" sz="1400" dirty="0">
                <a:latin typeface="Arial" panose="020B0604020202020204" pitchFamily="34" charset="0"/>
                <a:cs typeface="Arial" panose="020B0604020202020204" pitchFamily="34" charset="0"/>
              </a:rPr>
              <a:t>T</a:t>
            </a:r>
            <a:r>
              <a:rPr sz="1400" dirty="0">
                <a:latin typeface="Arial" panose="020B0604020202020204" pitchFamily="34" charset="0"/>
                <a:cs typeface="Arial" panose="020B0604020202020204" pitchFamily="34" charset="0"/>
              </a:rPr>
              <a:t>reaty and not  domestic tax</a:t>
            </a:r>
            <a:r>
              <a:rPr sz="1400" spc="-10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laws.</a:t>
            </a:r>
            <a:endParaRPr sz="1400" dirty="0">
              <a:latin typeface="Arial" panose="020B0604020202020204" pitchFamily="34" charset="0"/>
              <a:cs typeface="Arial" panose="020B0604020202020204" pitchFamily="34" charset="0"/>
            </a:endParaRPr>
          </a:p>
        </p:txBody>
      </p:sp>
      <p:sp>
        <p:nvSpPr>
          <p:cNvPr id="75" name="object 32">
            <a:extLst>
              <a:ext uri="{FF2B5EF4-FFF2-40B4-BE49-F238E27FC236}">
                <a16:creationId xmlns:a16="http://schemas.microsoft.com/office/drawing/2014/main" id="{45A9141D-187E-2E88-0F68-EEF679F8F570}"/>
              </a:ext>
            </a:extLst>
          </p:cNvPr>
          <p:cNvSpPr/>
          <p:nvPr/>
        </p:nvSpPr>
        <p:spPr>
          <a:xfrm>
            <a:off x="3812032" y="3739260"/>
            <a:ext cx="2338705" cy="2204720"/>
          </a:xfrm>
          <a:custGeom>
            <a:avLst/>
            <a:gdLst/>
            <a:ahLst/>
            <a:cxnLst/>
            <a:rect l="l" t="t" r="r" b="b"/>
            <a:pathLst>
              <a:path w="2338704" h="2204720">
                <a:moveTo>
                  <a:pt x="0" y="367411"/>
                </a:moveTo>
                <a:lnTo>
                  <a:pt x="2862" y="321317"/>
                </a:lnTo>
                <a:lnTo>
                  <a:pt x="11219" y="276934"/>
                </a:lnTo>
                <a:lnTo>
                  <a:pt x="24727" y="234606"/>
                </a:lnTo>
                <a:lnTo>
                  <a:pt x="43041" y="194675"/>
                </a:lnTo>
                <a:lnTo>
                  <a:pt x="65819" y="157487"/>
                </a:lnTo>
                <a:lnTo>
                  <a:pt x="92715" y="123386"/>
                </a:lnTo>
                <a:lnTo>
                  <a:pt x="123386" y="92715"/>
                </a:lnTo>
                <a:lnTo>
                  <a:pt x="157487" y="65819"/>
                </a:lnTo>
                <a:lnTo>
                  <a:pt x="194675" y="43041"/>
                </a:lnTo>
                <a:lnTo>
                  <a:pt x="234606" y="24727"/>
                </a:lnTo>
                <a:lnTo>
                  <a:pt x="276934" y="11219"/>
                </a:lnTo>
                <a:lnTo>
                  <a:pt x="321317" y="2862"/>
                </a:lnTo>
                <a:lnTo>
                  <a:pt x="367410" y="0"/>
                </a:lnTo>
                <a:lnTo>
                  <a:pt x="1971039" y="0"/>
                </a:lnTo>
                <a:lnTo>
                  <a:pt x="2017133" y="2862"/>
                </a:lnTo>
                <a:lnTo>
                  <a:pt x="2061516" y="11219"/>
                </a:lnTo>
                <a:lnTo>
                  <a:pt x="2103844" y="24727"/>
                </a:lnTo>
                <a:lnTo>
                  <a:pt x="2143775" y="43041"/>
                </a:lnTo>
                <a:lnTo>
                  <a:pt x="2180963" y="65819"/>
                </a:lnTo>
                <a:lnTo>
                  <a:pt x="2215064" y="92715"/>
                </a:lnTo>
                <a:lnTo>
                  <a:pt x="2245735" y="123386"/>
                </a:lnTo>
                <a:lnTo>
                  <a:pt x="2272631" y="157487"/>
                </a:lnTo>
                <a:lnTo>
                  <a:pt x="2295409" y="194675"/>
                </a:lnTo>
                <a:lnTo>
                  <a:pt x="2313723" y="234606"/>
                </a:lnTo>
                <a:lnTo>
                  <a:pt x="2327231" y="276934"/>
                </a:lnTo>
                <a:lnTo>
                  <a:pt x="2335588" y="321317"/>
                </a:lnTo>
                <a:lnTo>
                  <a:pt x="2338451" y="367411"/>
                </a:lnTo>
                <a:lnTo>
                  <a:pt x="2338451" y="1836927"/>
                </a:lnTo>
                <a:lnTo>
                  <a:pt x="2335588" y="1883016"/>
                </a:lnTo>
                <a:lnTo>
                  <a:pt x="2327231" y="1927395"/>
                </a:lnTo>
                <a:lnTo>
                  <a:pt x="2313723" y="1969722"/>
                </a:lnTo>
                <a:lnTo>
                  <a:pt x="2295409" y="2009652"/>
                </a:lnTo>
                <a:lnTo>
                  <a:pt x="2272631" y="2046840"/>
                </a:lnTo>
                <a:lnTo>
                  <a:pt x="2245735" y="2080942"/>
                </a:lnTo>
                <a:lnTo>
                  <a:pt x="2215064" y="2111614"/>
                </a:lnTo>
                <a:lnTo>
                  <a:pt x="2180963" y="2138512"/>
                </a:lnTo>
                <a:lnTo>
                  <a:pt x="2143775" y="2161292"/>
                </a:lnTo>
                <a:lnTo>
                  <a:pt x="2103844" y="2179608"/>
                </a:lnTo>
                <a:lnTo>
                  <a:pt x="2061516" y="2193118"/>
                </a:lnTo>
                <a:lnTo>
                  <a:pt x="2017133" y="2201476"/>
                </a:lnTo>
                <a:lnTo>
                  <a:pt x="1971039" y="2204339"/>
                </a:lnTo>
                <a:lnTo>
                  <a:pt x="367410" y="2204339"/>
                </a:lnTo>
                <a:lnTo>
                  <a:pt x="321317" y="2201476"/>
                </a:lnTo>
                <a:lnTo>
                  <a:pt x="276934" y="2193118"/>
                </a:lnTo>
                <a:lnTo>
                  <a:pt x="234606" y="2179608"/>
                </a:lnTo>
                <a:lnTo>
                  <a:pt x="194675" y="2161292"/>
                </a:lnTo>
                <a:lnTo>
                  <a:pt x="157487" y="2138512"/>
                </a:lnTo>
                <a:lnTo>
                  <a:pt x="123386" y="2111614"/>
                </a:lnTo>
                <a:lnTo>
                  <a:pt x="92715" y="2080942"/>
                </a:lnTo>
                <a:lnTo>
                  <a:pt x="65819" y="2046840"/>
                </a:lnTo>
                <a:lnTo>
                  <a:pt x="43041" y="2009652"/>
                </a:lnTo>
                <a:lnTo>
                  <a:pt x="24727" y="1969722"/>
                </a:lnTo>
                <a:lnTo>
                  <a:pt x="11219" y="1927395"/>
                </a:lnTo>
                <a:lnTo>
                  <a:pt x="2862" y="1883016"/>
                </a:lnTo>
                <a:lnTo>
                  <a:pt x="0" y="1836927"/>
                </a:lnTo>
                <a:lnTo>
                  <a:pt x="0" y="367411"/>
                </a:lnTo>
                <a:close/>
              </a:path>
            </a:pathLst>
          </a:custGeom>
          <a:ln w="28575">
            <a:solidFill>
              <a:srgbClr val="30C4FF"/>
            </a:solidFill>
            <a:prstDash val="dot"/>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6" name="object 33">
            <a:extLst>
              <a:ext uri="{FF2B5EF4-FFF2-40B4-BE49-F238E27FC236}">
                <a16:creationId xmlns:a16="http://schemas.microsoft.com/office/drawing/2014/main" id="{E24ECDCA-E593-3227-4B08-B87517CE572C}"/>
              </a:ext>
            </a:extLst>
          </p:cNvPr>
          <p:cNvSpPr txBox="1"/>
          <p:nvPr/>
        </p:nvSpPr>
        <p:spPr>
          <a:xfrm>
            <a:off x="3999103" y="3876294"/>
            <a:ext cx="1949450" cy="756920"/>
          </a:xfrm>
          <a:prstGeom prst="rect">
            <a:avLst/>
          </a:prstGeom>
        </p:spPr>
        <p:txBody>
          <a:bodyPr vert="horz" wrap="square" lIns="0" tIns="12700" rIns="0" bIns="0" rtlCol="0">
            <a:spAutoFit/>
          </a:bodyPr>
          <a:lstStyle/>
          <a:p>
            <a:pPr marL="186055" marR="5080" indent="-173990">
              <a:lnSpc>
                <a:spcPct val="100000"/>
              </a:lnSpc>
              <a:spcBef>
                <a:spcPts val="100"/>
              </a:spcBef>
              <a:buChar char="•"/>
              <a:tabLst>
                <a:tab pos="186690" algn="l"/>
              </a:tabLst>
            </a:pPr>
            <a:r>
              <a:rPr sz="1200" dirty="0">
                <a:latin typeface="Arial" panose="020B0604020202020204" pitchFamily="34" charset="0"/>
                <a:cs typeface="Arial" panose="020B0604020202020204" pitchFamily="34" charset="0"/>
              </a:rPr>
              <a:t>Includes issues </a:t>
            </a:r>
            <a:r>
              <a:rPr sz="1200" spc="-5" dirty="0">
                <a:latin typeface="Arial" panose="020B0604020202020204" pitchFamily="34" charset="0"/>
                <a:cs typeface="Arial" panose="020B0604020202020204" pitchFamily="34" charset="0"/>
              </a:rPr>
              <a:t>relating  </a:t>
            </a:r>
            <a:r>
              <a:rPr sz="1200" dirty="0">
                <a:latin typeface="Arial" panose="020B0604020202020204" pitchFamily="34" charset="0"/>
                <a:cs typeface="Arial" panose="020B0604020202020204" pitchFamily="34" charset="0"/>
              </a:rPr>
              <a:t>to </a:t>
            </a:r>
            <a:r>
              <a:rPr sz="1200" spc="-5" dirty="0">
                <a:latin typeface="Arial" panose="020B0604020202020204" pitchFamily="34" charset="0"/>
                <a:cs typeface="Arial" panose="020B0604020202020204" pitchFamily="34" charset="0"/>
              </a:rPr>
              <a:t>interpretation </a:t>
            </a:r>
            <a:r>
              <a:rPr sz="1200" dirty="0">
                <a:latin typeface="Arial" panose="020B0604020202020204" pitchFamily="34" charset="0"/>
                <a:cs typeface="Arial" panose="020B0604020202020204" pitchFamily="34" charset="0"/>
              </a:rPr>
              <a:t>or  </a:t>
            </a:r>
            <a:r>
              <a:rPr sz="1200" spc="-5" dirty="0">
                <a:latin typeface="Arial" panose="020B0604020202020204" pitchFamily="34" charset="0"/>
                <a:cs typeface="Arial" panose="020B0604020202020204" pitchFamily="34" charset="0"/>
              </a:rPr>
              <a:t>application </a:t>
            </a:r>
            <a:r>
              <a:rPr sz="1200" dirty="0">
                <a:latin typeface="Arial" panose="020B0604020202020204" pitchFamily="34" charset="0"/>
                <a:cs typeface="Arial" panose="020B0604020202020204" pitchFamily="34" charset="0"/>
              </a:rPr>
              <a:t>of terms</a:t>
            </a:r>
            <a:r>
              <a:rPr sz="1200" spc="-95" dirty="0">
                <a:latin typeface="Arial" panose="020B0604020202020204" pitchFamily="34" charset="0"/>
                <a:cs typeface="Arial" panose="020B0604020202020204" pitchFamily="34" charset="0"/>
              </a:rPr>
              <a:t> </a:t>
            </a:r>
            <a:r>
              <a:rPr sz="1200" spc="-5" dirty="0">
                <a:latin typeface="Arial" panose="020B0604020202020204" pitchFamily="34" charset="0"/>
                <a:cs typeface="Arial" panose="020B0604020202020204" pitchFamily="34" charset="0"/>
              </a:rPr>
              <a:t>under  </a:t>
            </a:r>
            <a:r>
              <a:rPr sz="1200" dirty="0">
                <a:latin typeface="Arial" panose="020B0604020202020204" pitchFamily="34" charset="0"/>
                <a:cs typeface="Arial" panose="020B0604020202020204" pitchFamily="34" charset="0"/>
              </a:rPr>
              <a:t>treaties</a:t>
            </a:r>
          </a:p>
        </p:txBody>
      </p:sp>
      <p:sp>
        <p:nvSpPr>
          <p:cNvPr id="77" name="object 34">
            <a:extLst>
              <a:ext uri="{FF2B5EF4-FFF2-40B4-BE49-F238E27FC236}">
                <a16:creationId xmlns:a16="http://schemas.microsoft.com/office/drawing/2014/main" id="{77E9368D-3F4C-70DB-CDC0-5E623B8E755E}"/>
              </a:ext>
            </a:extLst>
          </p:cNvPr>
          <p:cNvSpPr txBox="1"/>
          <p:nvPr/>
        </p:nvSpPr>
        <p:spPr>
          <a:xfrm>
            <a:off x="3999103" y="4790694"/>
            <a:ext cx="1929130" cy="391160"/>
          </a:xfrm>
          <a:prstGeom prst="rect">
            <a:avLst/>
          </a:prstGeom>
        </p:spPr>
        <p:txBody>
          <a:bodyPr vert="horz" wrap="square" lIns="0" tIns="12700" rIns="0" bIns="0" rtlCol="0">
            <a:spAutoFit/>
          </a:bodyPr>
          <a:lstStyle/>
          <a:p>
            <a:pPr marL="186055" marR="5080" indent="-173990">
              <a:lnSpc>
                <a:spcPct val="100000"/>
              </a:lnSpc>
              <a:spcBef>
                <a:spcPts val="100"/>
              </a:spcBef>
              <a:buChar char="•"/>
              <a:tabLst>
                <a:tab pos="186690" algn="l"/>
              </a:tabLst>
            </a:pPr>
            <a:r>
              <a:rPr sz="1200" dirty="0">
                <a:latin typeface="Arial" panose="020B0604020202020204" pitchFamily="34" charset="0"/>
                <a:cs typeface="Arial" panose="020B0604020202020204" pitchFamily="34" charset="0"/>
              </a:rPr>
              <a:t>General </a:t>
            </a:r>
            <a:r>
              <a:rPr sz="1200" spc="-5" dirty="0">
                <a:latin typeface="Arial" panose="020B0604020202020204" pitchFamily="34" charset="0"/>
                <a:cs typeface="Arial" panose="020B0604020202020204" pitchFamily="34" charset="0"/>
              </a:rPr>
              <a:t>in </a:t>
            </a:r>
            <a:r>
              <a:rPr sz="1200" dirty="0">
                <a:latin typeface="Arial" panose="020B0604020202020204" pitchFamily="34" charset="0"/>
                <a:cs typeface="Arial" panose="020B0604020202020204" pitchFamily="34" charset="0"/>
              </a:rPr>
              <a:t>nature </a:t>
            </a:r>
            <a:r>
              <a:rPr sz="1200" spc="-5" dirty="0">
                <a:latin typeface="Arial" panose="020B0604020202020204" pitchFamily="34" charset="0"/>
                <a:cs typeface="Arial" panose="020B0604020202020204" pitchFamily="34" charset="0"/>
              </a:rPr>
              <a:t>and</a:t>
            </a:r>
            <a:r>
              <a:rPr sz="1200" spc="-155" dirty="0">
                <a:latin typeface="Arial" panose="020B0604020202020204" pitchFamily="34" charset="0"/>
                <a:cs typeface="Arial" panose="020B0604020202020204" pitchFamily="34" charset="0"/>
              </a:rPr>
              <a:t> </a:t>
            </a:r>
            <a:r>
              <a:rPr sz="1200" spc="-5" dirty="0">
                <a:latin typeface="Arial" panose="020B0604020202020204" pitchFamily="34" charset="0"/>
                <a:cs typeface="Arial" panose="020B0604020202020204" pitchFamily="34" charset="0"/>
              </a:rPr>
              <a:t>are  </a:t>
            </a:r>
            <a:r>
              <a:rPr sz="1200" dirty="0">
                <a:latin typeface="Arial" panose="020B0604020202020204" pitchFamily="34" charset="0"/>
                <a:cs typeface="Arial" panose="020B0604020202020204" pitchFamily="34" charset="0"/>
              </a:rPr>
              <a:t>initiated suo-moto </a:t>
            </a:r>
            <a:r>
              <a:rPr sz="1200" spc="-5" dirty="0">
                <a:latin typeface="Arial" panose="020B0604020202020204" pitchFamily="34" charset="0"/>
                <a:cs typeface="Arial" panose="020B0604020202020204" pitchFamily="34" charset="0"/>
              </a:rPr>
              <a:t>by</a:t>
            </a:r>
            <a:r>
              <a:rPr sz="1200" spc="-155"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CA.</a:t>
            </a:r>
          </a:p>
        </p:txBody>
      </p:sp>
      <p:sp>
        <p:nvSpPr>
          <p:cNvPr id="78" name="object 35">
            <a:extLst>
              <a:ext uri="{FF2B5EF4-FFF2-40B4-BE49-F238E27FC236}">
                <a16:creationId xmlns:a16="http://schemas.microsoft.com/office/drawing/2014/main" id="{A0E1B8C8-050A-3C86-EC45-BDFEDD080B11}"/>
              </a:ext>
            </a:extLst>
          </p:cNvPr>
          <p:cNvSpPr/>
          <p:nvPr/>
        </p:nvSpPr>
        <p:spPr>
          <a:xfrm>
            <a:off x="7049896" y="3739260"/>
            <a:ext cx="2551430" cy="2204720"/>
          </a:xfrm>
          <a:custGeom>
            <a:avLst/>
            <a:gdLst/>
            <a:ahLst/>
            <a:cxnLst/>
            <a:rect l="l" t="t" r="r" b="b"/>
            <a:pathLst>
              <a:path w="2551429" h="2204720">
                <a:moveTo>
                  <a:pt x="0" y="367411"/>
                </a:moveTo>
                <a:lnTo>
                  <a:pt x="2862" y="321317"/>
                </a:lnTo>
                <a:lnTo>
                  <a:pt x="11219" y="276934"/>
                </a:lnTo>
                <a:lnTo>
                  <a:pt x="24727" y="234606"/>
                </a:lnTo>
                <a:lnTo>
                  <a:pt x="43041" y="194675"/>
                </a:lnTo>
                <a:lnTo>
                  <a:pt x="65819" y="157487"/>
                </a:lnTo>
                <a:lnTo>
                  <a:pt x="92715" y="123386"/>
                </a:lnTo>
                <a:lnTo>
                  <a:pt x="123386" y="92715"/>
                </a:lnTo>
                <a:lnTo>
                  <a:pt x="157487" y="65819"/>
                </a:lnTo>
                <a:lnTo>
                  <a:pt x="194675" y="43041"/>
                </a:lnTo>
                <a:lnTo>
                  <a:pt x="234606" y="24727"/>
                </a:lnTo>
                <a:lnTo>
                  <a:pt x="276934" y="11219"/>
                </a:lnTo>
                <a:lnTo>
                  <a:pt x="321317" y="2862"/>
                </a:lnTo>
                <a:lnTo>
                  <a:pt x="367410" y="0"/>
                </a:lnTo>
                <a:lnTo>
                  <a:pt x="2183892" y="0"/>
                </a:lnTo>
                <a:lnTo>
                  <a:pt x="2229985" y="2862"/>
                </a:lnTo>
                <a:lnTo>
                  <a:pt x="2274368" y="11219"/>
                </a:lnTo>
                <a:lnTo>
                  <a:pt x="2316696" y="24727"/>
                </a:lnTo>
                <a:lnTo>
                  <a:pt x="2356627" y="43041"/>
                </a:lnTo>
                <a:lnTo>
                  <a:pt x="2393815" y="65819"/>
                </a:lnTo>
                <a:lnTo>
                  <a:pt x="2427916" y="92715"/>
                </a:lnTo>
                <a:lnTo>
                  <a:pt x="2458587" y="123386"/>
                </a:lnTo>
                <a:lnTo>
                  <a:pt x="2485483" y="157487"/>
                </a:lnTo>
                <a:lnTo>
                  <a:pt x="2508261" y="194675"/>
                </a:lnTo>
                <a:lnTo>
                  <a:pt x="2526575" y="234606"/>
                </a:lnTo>
                <a:lnTo>
                  <a:pt x="2540083" y="276934"/>
                </a:lnTo>
                <a:lnTo>
                  <a:pt x="2548440" y="321317"/>
                </a:lnTo>
                <a:lnTo>
                  <a:pt x="2551303" y="367411"/>
                </a:lnTo>
                <a:lnTo>
                  <a:pt x="2551303" y="1836927"/>
                </a:lnTo>
                <a:lnTo>
                  <a:pt x="2548440" y="1883016"/>
                </a:lnTo>
                <a:lnTo>
                  <a:pt x="2540083" y="1927395"/>
                </a:lnTo>
                <a:lnTo>
                  <a:pt x="2526575" y="1969722"/>
                </a:lnTo>
                <a:lnTo>
                  <a:pt x="2508261" y="2009652"/>
                </a:lnTo>
                <a:lnTo>
                  <a:pt x="2485483" y="2046840"/>
                </a:lnTo>
                <a:lnTo>
                  <a:pt x="2458587" y="2080942"/>
                </a:lnTo>
                <a:lnTo>
                  <a:pt x="2427916" y="2111614"/>
                </a:lnTo>
                <a:lnTo>
                  <a:pt x="2393815" y="2138512"/>
                </a:lnTo>
                <a:lnTo>
                  <a:pt x="2356627" y="2161292"/>
                </a:lnTo>
                <a:lnTo>
                  <a:pt x="2316696" y="2179608"/>
                </a:lnTo>
                <a:lnTo>
                  <a:pt x="2274368" y="2193118"/>
                </a:lnTo>
                <a:lnTo>
                  <a:pt x="2229985" y="2201476"/>
                </a:lnTo>
                <a:lnTo>
                  <a:pt x="2183892" y="2204339"/>
                </a:lnTo>
                <a:lnTo>
                  <a:pt x="367410" y="2204339"/>
                </a:lnTo>
                <a:lnTo>
                  <a:pt x="321317" y="2201476"/>
                </a:lnTo>
                <a:lnTo>
                  <a:pt x="276934" y="2193118"/>
                </a:lnTo>
                <a:lnTo>
                  <a:pt x="234606" y="2179608"/>
                </a:lnTo>
                <a:lnTo>
                  <a:pt x="194675" y="2161292"/>
                </a:lnTo>
                <a:lnTo>
                  <a:pt x="157487" y="2138512"/>
                </a:lnTo>
                <a:lnTo>
                  <a:pt x="123386" y="2111614"/>
                </a:lnTo>
                <a:lnTo>
                  <a:pt x="92715" y="2080942"/>
                </a:lnTo>
                <a:lnTo>
                  <a:pt x="65819" y="2046840"/>
                </a:lnTo>
                <a:lnTo>
                  <a:pt x="43041" y="2009652"/>
                </a:lnTo>
                <a:lnTo>
                  <a:pt x="24727" y="1969722"/>
                </a:lnTo>
                <a:lnTo>
                  <a:pt x="11219" y="1927395"/>
                </a:lnTo>
                <a:lnTo>
                  <a:pt x="2862" y="1883016"/>
                </a:lnTo>
                <a:lnTo>
                  <a:pt x="0" y="1836927"/>
                </a:lnTo>
                <a:lnTo>
                  <a:pt x="0" y="367411"/>
                </a:lnTo>
                <a:close/>
              </a:path>
            </a:pathLst>
          </a:custGeom>
          <a:ln w="28575">
            <a:solidFill>
              <a:srgbClr val="30C4FF"/>
            </a:solidFill>
            <a:prstDash val="dot"/>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9" name="object 36">
            <a:extLst>
              <a:ext uri="{FF2B5EF4-FFF2-40B4-BE49-F238E27FC236}">
                <a16:creationId xmlns:a16="http://schemas.microsoft.com/office/drawing/2014/main" id="{3F1B98C1-A405-2ED6-2972-F99F550EF7BE}"/>
              </a:ext>
            </a:extLst>
          </p:cNvPr>
          <p:cNvSpPr txBox="1"/>
          <p:nvPr/>
        </p:nvSpPr>
        <p:spPr>
          <a:xfrm>
            <a:off x="7237221" y="3874770"/>
            <a:ext cx="2169160" cy="1946910"/>
          </a:xfrm>
          <a:prstGeom prst="rect">
            <a:avLst/>
          </a:prstGeom>
        </p:spPr>
        <p:txBody>
          <a:bodyPr vert="horz" wrap="square" lIns="0" tIns="12700" rIns="0" bIns="0" rtlCol="0">
            <a:spAutoFit/>
          </a:bodyPr>
          <a:lstStyle/>
          <a:p>
            <a:pPr marL="186055" marR="327025" indent="-173990" algn="just">
              <a:lnSpc>
                <a:spcPct val="100000"/>
              </a:lnSpc>
              <a:spcBef>
                <a:spcPts val="100"/>
              </a:spcBef>
              <a:buChar char="•"/>
              <a:tabLst>
                <a:tab pos="186690" algn="l"/>
              </a:tabLst>
            </a:pPr>
            <a:r>
              <a:rPr sz="1400" dirty="0">
                <a:latin typeface="Arial" panose="020B0604020202020204" pitchFamily="34" charset="0"/>
                <a:cs typeface="Arial" panose="020B0604020202020204" pitchFamily="34" charset="0"/>
              </a:rPr>
              <a:t>Elimination of</a:t>
            </a:r>
            <a:r>
              <a:rPr sz="1400" spc="-135" dirty="0">
                <a:latin typeface="Arial" panose="020B0604020202020204" pitchFamily="34" charset="0"/>
                <a:cs typeface="Arial" panose="020B0604020202020204" pitchFamily="34" charset="0"/>
              </a:rPr>
              <a:t> </a:t>
            </a:r>
            <a:r>
              <a:rPr sz="1400" dirty="0">
                <a:latin typeface="Arial" panose="020B0604020202020204" pitchFamily="34" charset="0"/>
                <a:cs typeface="Arial" panose="020B0604020202020204" pitchFamily="34" charset="0"/>
              </a:rPr>
              <a:t>double  </a:t>
            </a:r>
            <a:r>
              <a:rPr sz="1400" spc="-5" dirty="0">
                <a:latin typeface="Arial" panose="020B0604020202020204" pitchFamily="34" charset="0"/>
                <a:cs typeface="Arial" panose="020B0604020202020204" pitchFamily="34" charset="0"/>
              </a:rPr>
              <a:t>taxation </a:t>
            </a:r>
            <a:r>
              <a:rPr sz="1400" dirty="0">
                <a:latin typeface="Arial" panose="020B0604020202020204" pitchFamily="34" charset="0"/>
                <a:cs typeface="Arial" panose="020B0604020202020204" pitchFamily="34" charset="0"/>
              </a:rPr>
              <a:t>in cases not  </a:t>
            </a:r>
            <a:r>
              <a:rPr sz="1400" spc="-5" dirty="0">
                <a:latin typeface="Arial" panose="020B0604020202020204" pitchFamily="34" charset="0"/>
                <a:cs typeface="Arial" panose="020B0604020202020204" pitchFamily="34" charset="0"/>
              </a:rPr>
              <a:t>provided </a:t>
            </a:r>
            <a:r>
              <a:rPr sz="1400" dirty="0">
                <a:latin typeface="Arial" panose="020B0604020202020204" pitchFamily="34" charset="0"/>
                <a:cs typeface="Arial" panose="020B0604020202020204" pitchFamily="34" charset="0"/>
              </a:rPr>
              <a:t>in</a:t>
            </a:r>
            <a:r>
              <a:rPr sz="1400" spc="-55" dirty="0">
                <a:latin typeface="Arial" panose="020B0604020202020204" pitchFamily="34" charset="0"/>
                <a:cs typeface="Arial" panose="020B0604020202020204" pitchFamily="34" charset="0"/>
              </a:rPr>
              <a:t> </a:t>
            </a:r>
            <a:r>
              <a:rPr lang="en-US" sz="1400" spc="-20" dirty="0">
                <a:latin typeface="Arial" panose="020B0604020202020204" pitchFamily="34" charset="0"/>
                <a:cs typeface="Arial" panose="020B0604020202020204" pitchFamily="34" charset="0"/>
              </a:rPr>
              <a:t>T</a:t>
            </a:r>
            <a:r>
              <a:rPr sz="1400" spc="-20" dirty="0">
                <a:latin typeface="Arial" panose="020B0604020202020204" pitchFamily="34" charset="0"/>
                <a:cs typeface="Arial" panose="020B0604020202020204" pitchFamily="34" charset="0"/>
              </a:rPr>
              <a:t>reaty.</a:t>
            </a:r>
            <a:endParaRPr sz="1400" dirty="0">
              <a:latin typeface="Arial" panose="020B0604020202020204" pitchFamily="34" charset="0"/>
              <a:cs typeface="Arial" panose="020B0604020202020204" pitchFamily="34" charset="0"/>
            </a:endParaRPr>
          </a:p>
          <a:p>
            <a:pPr marL="186055" marR="5080" indent="-173990">
              <a:lnSpc>
                <a:spcPct val="100000"/>
              </a:lnSpc>
              <a:buChar char="•"/>
              <a:tabLst>
                <a:tab pos="186690" algn="l"/>
              </a:tabLst>
            </a:pPr>
            <a:r>
              <a:rPr sz="1400" dirty="0">
                <a:latin typeface="Arial" panose="020B0604020202020204" pitchFamily="34" charset="0"/>
                <a:cs typeface="Arial" panose="020B0604020202020204" pitchFamily="34" charset="0"/>
              </a:rPr>
              <a:t>Eg. Determination of  residential status for</a:t>
            </a:r>
            <a:r>
              <a:rPr sz="1400" spc="-190" dirty="0">
                <a:latin typeface="Arial" panose="020B0604020202020204" pitchFamily="34" charset="0"/>
                <a:cs typeface="Arial" panose="020B0604020202020204" pitchFamily="34" charset="0"/>
              </a:rPr>
              <a:t> </a:t>
            </a:r>
            <a:r>
              <a:rPr sz="1400" dirty="0">
                <a:latin typeface="Arial" panose="020B0604020202020204" pitchFamily="34" charset="0"/>
                <a:cs typeface="Arial" panose="020B0604020202020204" pitchFamily="34" charset="0"/>
              </a:rPr>
              <a:t>dual  tax residency cases not  </a:t>
            </a:r>
            <a:r>
              <a:rPr sz="1400" spc="-5" dirty="0">
                <a:latin typeface="Arial" panose="020B0604020202020204" pitchFamily="34" charset="0"/>
                <a:cs typeface="Arial" panose="020B0604020202020204" pitchFamily="34" charset="0"/>
              </a:rPr>
              <a:t>resolved </a:t>
            </a:r>
            <a:r>
              <a:rPr sz="1400" dirty="0">
                <a:latin typeface="Arial" panose="020B0604020202020204" pitchFamily="34" charset="0"/>
                <a:cs typeface="Arial" panose="020B0604020202020204" pitchFamily="34" charset="0"/>
              </a:rPr>
              <a:t>under tier  breaker rules</a:t>
            </a:r>
            <a:r>
              <a:rPr sz="1400" spc="-11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(individuals</a:t>
            </a:r>
            <a:endParaRPr sz="1400" dirty="0">
              <a:latin typeface="Arial" panose="020B0604020202020204" pitchFamily="34" charset="0"/>
              <a:cs typeface="Arial" panose="020B0604020202020204" pitchFamily="34" charset="0"/>
            </a:endParaRPr>
          </a:p>
          <a:p>
            <a:pPr marL="186055">
              <a:lnSpc>
                <a:spcPct val="100000"/>
              </a:lnSpc>
              <a:spcBef>
                <a:spcPts val="5"/>
              </a:spcBef>
            </a:pPr>
            <a:r>
              <a:rPr sz="1400" dirty="0">
                <a:latin typeface="Arial" panose="020B0604020202020204" pitchFamily="34" charset="0"/>
                <a:cs typeface="Arial" panose="020B0604020202020204" pitchFamily="34" charset="0"/>
              </a:rPr>
              <a:t>+</a:t>
            </a:r>
            <a:r>
              <a:rPr sz="1400" spc="-30" dirty="0">
                <a:latin typeface="Arial" panose="020B0604020202020204" pitchFamily="34" charset="0"/>
                <a:cs typeface="Arial" panose="020B0604020202020204" pitchFamily="34" charset="0"/>
              </a:rPr>
              <a:t> </a:t>
            </a:r>
            <a:r>
              <a:rPr sz="1400" dirty="0">
                <a:latin typeface="Arial" panose="020B0604020202020204" pitchFamily="34" charset="0"/>
                <a:cs typeface="Arial" panose="020B0604020202020204" pitchFamily="34" charset="0"/>
              </a:rPr>
              <a:t>corporates</a:t>
            </a:r>
          </a:p>
        </p:txBody>
      </p:sp>
    </p:spTree>
    <p:extLst>
      <p:ext uri="{BB962C8B-B14F-4D97-AF65-F5344CB8AC3E}">
        <p14:creationId xmlns:p14="http://schemas.microsoft.com/office/powerpoint/2010/main" val="2002476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688340" y="656285"/>
            <a:ext cx="8608060" cy="627736"/>
          </a:xfrm>
          <a:prstGeom prst="rect">
            <a:avLst/>
          </a:prstGeom>
        </p:spPr>
        <p:txBody>
          <a:bodyPr vert="horz" wrap="square" lIns="0" tIns="12065" rIns="0" bIns="0" rtlCol="0">
            <a:spAutoFit/>
          </a:bodyPr>
          <a:lstStyle/>
          <a:p>
            <a:pPr marL="12700">
              <a:lnSpc>
                <a:spcPct val="100000"/>
              </a:lnSpc>
              <a:spcBef>
                <a:spcPts val="95"/>
              </a:spcBef>
            </a:pPr>
            <a:r>
              <a:rPr lang="en-US" sz="4000" b="1" spc="-5" dirty="0">
                <a:latin typeface="Arial" panose="020B0604020202020204" pitchFamily="34" charset="0"/>
                <a:cs typeface="Arial" panose="020B0604020202020204" pitchFamily="34" charset="0"/>
              </a:rPr>
              <a:t>…. Categories of disputes</a:t>
            </a:r>
            <a:endParaRPr sz="4000" dirty="0">
              <a:latin typeface="Arial" panose="020B0604020202020204" pitchFamily="34" charset="0"/>
              <a:cs typeface="Arial" panose="020B0604020202020204" pitchFamily="34" charset="0"/>
            </a:endParaRPr>
          </a:p>
        </p:txBody>
      </p:sp>
      <p:sp>
        <p:nvSpPr>
          <p:cNvPr id="6" name="object 3">
            <a:extLst>
              <a:ext uri="{FF2B5EF4-FFF2-40B4-BE49-F238E27FC236}">
                <a16:creationId xmlns:a16="http://schemas.microsoft.com/office/drawing/2014/main" id="{25AB6123-F6AD-87A7-7265-5D13FDB02576}"/>
              </a:ext>
            </a:extLst>
          </p:cNvPr>
          <p:cNvSpPr txBox="1"/>
          <p:nvPr/>
        </p:nvSpPr>
        <p:spPr>
          <a:xfrm>
            <a:off x="742289" y="1482401"/>
            <a:ext cx="8709660" cy="3374642"/>
          </a:xfrm>
          <a:prstGeom prst="rect">
            <a:avLst/>
          </a:prstGeom>
        </p:spPr>
        <p:txBody>
          <a:bodyPr vert="horz" wrap="square" lIns="0" tIns="169545" rIns="0" bIns="0" rtlCol="0">
            <a:spAutoFit/>
          </a:bodyPr>
          <a:lstStyle/>
          <a:p>
            <a:pPr marL="355600" indent="-343535">
              <a:lnSpc>
                <a:spcPct val="100000"/>
              </a:lnSpc>
              <a:spcBef>
                <a:spcPts val="1335"/>
              </a:spcBef>
              <a:buSzPct val="88636"/>
              <a:buFont typeface="Wingdings"/>
              <a:buChar char=""/>
              <a:tabLst>
                <a:tab pos="355600" algn="l"/>
                <a:tab pos="356235" algn="l"/>
              </a:tabLst>
            </a:pPr>
            <a:r>
              <a:rPr spc="-5" dirty="0">
                <a:latin typeface="Arial" panose="020B0604020202020204" pitchFamily="34" charset="0"/>
                <a:cs typeface="Arial" panose="020B0604020202020204" pitchFamily="34" charset="0"/>
              </a:rPr>
              <a:t>Common disputes currently resolved under MAP in</a:t>
            </a:r>
            <a:r>
              <a:rPr spc="12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India:</a:t>
            </a:r>
            <a:endParaRPr dirty="0">
              <a:latin typeface="Arial" panose="020B0604020202020204" pitchFamily="34" charset="0"/>
              <a:cs typeface="Arial" panose="020B0604020202020204" pitchFamily="34" charset="0"/>
            </a:endParaRPr>
          </a:p>
          <a:p>
            <a:pPr marL="686435" lvl="1" indent="-229235">
              <a:lnSpc>
                <a:spcPct val="100000"/>
              </a:lnSpc>
              <a:spcBef>
                <a:spcPts val="1070"/>
              </a:spcBef>
              <a:buSzPct val="55263"/>
              <a:buFont typeface="Wingdings"/>
              <a:buChar char=""/>
              <a:tabLst>
                <a:tab pos="686435" algn="l"/>
                <a:tab pos="687070" algn="l"/>
              </a:tabLst>
            </a:pPr>
            <a:r>
              <a:rPr spc="-5" dirty="0">
                <a:latin typeface="Arial" panose="020B0604020202020204" pitchFamily="34" charset="0"/>
                <a:cs typeface="Arial" panose="020B0604020202020204" pitchFamily="34" charset="0"/>
              </a:rPr>
              <a:t>Existence of Permanent Establishment</a:t>
            </a:r>
            <a:r>
              <a:rPr spc="12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(PE)</a:t>
            </a:r>
            <a:endParaRPr dirty="0">
              <a:latin typeface="Arial" panose="020B0604020202020204" pitchFamily="34" charset="0"/>
              <a:cs typeface="Arial" panose="020B0604020202020204" pitchFamily="34" charset="0"/>
            </a:endParaRPr>
          </a:p>
          <a:p>
            <a:pPr marL="686435" lvl="1" indent="-229235">
              <a:lnSpc>
                <a:spcPct val="100000"/>
              </a:lnSpc>
              <a:spcBef>
                <a:spcPts val="1060"/>
              </a:spcBef>
              <a:buSzPct val="55263"/>
              <a:buFont typeface="Wingdings"/>
              <a:buChar char=""/>
              <a:tabLst>
                <a:tab pos="686435" algn="l"/>
                <a:tab pos="687070" algn="l"/>
              </a:tabLst>
            </a:pPr>
            <a:r>
              <a:rPr spc="-5" dirty="0">
                <a:latin typeface="Arial" panose="020B0604020202020204" pitchFamily="34" charset="0"/>
                <a:cs typeface="Arial" panose="020B0604020202020204" pitchFamily="34" charset="0"/>
              </a:rPr>
              <a:t>Attribution of income, expenses, deductions, credits, etc. to</a:t>
            </a:r>
            <a:r>
              <a:rPr spc="20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PE</a:t>
            </a:r>
            <a:endParaRPr dirty="0">
              <a:latin typeface="Arial" panose="020B0604020202020204" pitchFamily="34" charset="0"/>
              <a:cs typeface="Arial" panose="020B0604020202020204" pitchFamily="34" charset="0"/>
            </a:endParaRPr>
          </a:p>
          <a:p>
            <a:pPr marL="686435" lvl="1" indent="-229235">
              <a:lnSpc>
                <a:spcPct val="100000"/>
              </a:lnSpc>
              <a:spcBef>
                <a:spcPts val="1055"/>
              </a:spcBef>
              <a:buSzPct val="55263"/>
              <a:buFont typeface="Wingdings"/>
              <a:buChar char=""/>
              <a:tabLst>
                <a:tab pos="686435" algn="l"/>
                <a:tab pos="687070" algn="l"/>
              </a:tabLst>
            </a:pPr>
            <a:r>
              <a:rPr spc="-5" dirty="0">
                <a:latin typeface="Arial" panose="020B0604020202020204" pitchFamily="34" charset="0"/>
                <a:cs typeface="Arial" panose="020B0604020202020204" pitchFamily="34" charset="0"/>
              </a:rPr>
              <a:t>E-Commerce</a:t>
            </a:r>
            <a:r>
              <a:rPr spc="2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transactions</a:t>
            </a:r>
            <a:endParaRPr dirty="0">
              <a:latin typeface="Arial" panose="020B0604020202020204" pitchFamily="34" charset="0"/>
              <a:cs typeface="Arial" panose="020B0604020202020204" pitchFamily="34" charset="0"/>
            </a:endParaRPr>
          </a:p>
          <a:p>
            <a:pPr marL="686435" lvl="1" indent="-229235">
              <a:lnSpc>
                <a:spcPct val="100000"/>
              </a:lnSpc>
              <a:spcBef>
                <a:spcPts val="1055"/>
              </a:spcBef>
              <a:buSzPct val="55263"/>
              <a:buFont typeface="Wingdings"/>
              <a:buChar char=""/>
              <a:tabLst>
                <a:tab pos="686435" algn="l"/>
                <a:tab pos="687070" algn="l"/>
              </a:tabLst>
            </a:pPr>
            <a:r>
              <a:rPr spc="-5" dirty="0">
                <a:latin typeface="Arial" panose="020B0604020202020204" pitchFamily="34" charset="0"/>
                <a:cs typeface="Arial" panose="020B0604020202020204" pitchFamily="34" charset="0"/>
              </a:rPr>
              <a:t>Categorisation of income </a:t>
            </a:r>
            <a:r>
              <a:rPr spc="-10" dirty="0">
                <a:latin typeface="Arial" panose="020B0604020202020204" pitchFamily="34" charset="0"/>
                <a:cs typeface="Arial" panose="020B0604020202020204" pitchFamily="34" charset="0"/>
              </a:rPr>
              <a:t>[eg. </a:t>
            </a:r>
            <a:r>
              <a:rPr spc="-5" dirty="0">
                <a:latin typeface="Arial" panose="020B0604020202020204" pitchFamily="34" charset="0"/>
                <a:cs typeface="Arial" panose="020B0604020202020204" pitchFamily="34" charset="0"/>
              </a:rPr>
              <a:t>royalty / </a:t>
            </a:r>
            <a:r>
              <a:rPr dirty="0">
                <a:latin typeface="Arial" panose="020B0604020202020204" pitchFamily="34" charset="0"/>
                <a:cs typeface="Arial" panose="020B0604020202020204" pitchFamily="34" charset="0"/>
              </a:rPr>
              <a:t>FTC </a:t>
            </a:r>
            <a:r>
              <a:rPr spc="-5" dirty="0">
                <a:latin typeface="Arial" panose="020B0604020202020204" pitchFamily="34" charset="0"/>
                <a:cs typeface="Arial" panose="020B0604020202020204" pitchFamily="34" charset="0"/>
              </a:rPr>
              <a:t>Vs. Business</a:t>
            </a:r>
            <a:r>
              <a:rPr spc="175"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Income]</a:t>
            </a:r>
            <a:endParaRPr dirty="0">
              <a:latin typeface="Arial" panose="020B0604020202020204" pitchFamily="34" charset="0"/>
              <a:cs typeface="Arial" panose="020B0604020202020204" pitchFamily="34" charset="0"/>
            </a:endParaRPr>
          </a:p>
          <a:p>
            <a:pPr marL="686435" lvl="1" indent="-229235">
              <a:lnSpc>
                <a:spcPct val="100000"/>
              </a:lnSpc>
              <a:spcBef>
                <a:spcPts val="1060"/>
              </a:spcBef>
              <a:buSzPct val="55263"/>
              <a:buFont typeface="Wingdings"/>
              <a:buChar char=""/>
              <a:tabLst>
                <a:tab pos="686435" algn="l"/>
                <a:tab pos="687070" algn="l"/>
              </a:tabLst>
            </a:pPr>
            <a:r>
              <a:rPr dirty="0">
                <a:latin typeface="Arial" panose="020B0604020202020204" pitchFamily="34" charset="0"/>
                <a:cs typeface="Arial" panose="020B0604020202020204" pitchFamily="34" charset="0"/>
              </a:rPr>
              <a:t>Common </a:t>
            </a:r>
            <a:r>
              <a:rPr spc="-5" dirty="0">
                <a:latin typeface="Arial" panose="020B0604020202020204" pitchFamily="34" charset="0"/>
                <a:cs typeface="Arial" panose="020B0604020202020204" pitchFamily="34" charset="0"/>
              </a:rPr>
              <a:t>meaning of</a:t>
            </a:r>
            <a:r>
              <a:rPr spc="5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terms</a:t>
            </a:r>
          </a:p>
          <a:p>
            <a:pPr marL="285750" marR="5080" indent="-273685">
              <a:lnSpc>
                <a:spcPct val="100000"/>
              </a:lnSpc>
              <a:spcBef>
                <a:spcPts val="1115"/>
              </a:spcBef>
              <a:buSzPct val="75000"/>
              <a:buFont typeface="Wingdings"/>
              <a:buChar char=""/>
              <a:tabLst>
                <a:tab pos="299085" algn="l"/>
                <a:tab pos="299720" algn="l"/>
              </a:tabLst>
            </a:pPr>
            <a:r>
              <a:rPr spc="-5" dirty="0">
                <a:latin typeface="Arial" panose="020B0604020202020204" pitchFamily="34" charset="0"/>
                <a:cs typeface="Arial" panose="020B0604020202020204" pitchFamily="34" charset="0"/>
              </a:rPr>
              <a:t>Application of domestic laws to </a:t>
            </a:r>
            <a:r>
              <a:rPr dirty="0">
                <a:latin typeface="Arial" panose="020B0604020202020204" pitchFamily="34" charset="0"/>
                <a:cs typeface="Arial" panose="020B0604020202020204" pitchFamily="34" charset="0"/>
              </a:rPr>
              <a:t>penalties, fines, interest inconsistent  </a:t>
            </a:r>
            <a:r>
              <a:rPr spc="-5" dirty="0">
                <a:latin typeface="Arial" panose="020B0604020202020204" pitchFamily="34" charset="0"/>
                <a:cs typeface="Arial" panose="020B0604020202020204" pitchFamily="34" charset="0"/>
              </a:rPr>
              <a:t>with</a:t>
            </a:r>
            <a:r>
              <a:rPr spc="-10"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T</a:t>
            </a:r>
            <a:r>
              <a:rPr spc="-5" dirty="0">
                <a:latin typeface="Arial" panose="020B0604020202020204" pitchFamily="34" charset="0"/>
                <a:cs typeface="Arial" panose="020B0604020202020204" pitchFamily="34" charset="0"/>
              </a:rPr>
              <a:t>reaty</a:t>
            </a:r>
            <a:endParaRPr dirty="0">
              <a:latin typeface="Arial" panose="020B0604020202020204" pitchFamily="34" charset="0"/>
              <a:cs typeface="Arial" panose="020B0604020202020204" pitchFamily="34" charset="0"/>
            </a:endParaRPr>
          </a:p>
          <a:p>
            <a:pPr marL="355600" indent="-343535">
              <a:lnSpc>
                <a:spcPct val="100000"/>
              </a:lnSpc>
              <a:spcBef>
                <a:spcPts val="1130"/>
              </a:spcBef>
              <a:buSzPct val="88636"/>
              <a:buFont typeface="Wingdings"/>
              <a:buChar char=""/>
              <a:tabLst>
                <a:tab pos="355600" algn="l"/>
                <a:tab pos="356235" algn="l"/>
              </a:tabLst>
            </a:pPr>
            <a:r>
              <a:rPr dirty="0">
                <a:latin typeface="Arial" panose="020B0604020202020204" pitchFamily="34" charset="0"/>
                <a:cs typeface="Arial" panose="020B0604020202020204" pitchFamily="34" charset="0"/>
              </a:rPr>
              <a:t>Transfer Pricing</a:t>
            </a:r>
            <a:r>
              <a:rPr spc="-1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issues</a:t>
            </a:r>
          </a:p>
        </p:txBody>
      </p:sp>
    </p:spTree>
    <p:extLst>
      <p:ext uri="{BB962C8B-B14F-4D97-AF65-F5344CB8AC3E}">
        <p14:creationId xmlns:p14="http://schemas.microsoft.com/office/powerpoint/2010/main" val="2180234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857369" y="609600"/>
            <a:ext cx="7236460" cy="627736"/>
          </a:xfrm>
          <a:prstGeom prst="rect">
            <a:avLst/>
          </a:prstGeom>
        </p:spPr>
        <p:txBody>
          <a:bodyPr vert="horz" wrap="square" lIns="0" tIns="12065" rIns="0" bIns="0" rtlCol="0">
            <a:spAutoFit/>
          </a:bodyPr>
          <a:lstStyle/>
          <a:p>
            <a:pPr marL="12700">
              <a:lnSpc>
                <a:spcPct val="100000"/>
              </a:lnSpc>
              <a:spcBef>
                <a:spcPts val="95"/>
              </a:spcBef>
            </a:pPr>
            <a:r>
              <a:rPr lang="en-US" sz="4000" b="1" spc="-5" dirty="0">
                <a:latin typeface="Arial" panose="020B0604020202020204" pitchFamily="34" charset="0"/>
                <a:cs typeface="Arial" panose="020B0604020202020204" pitchFamily="34" charset="0"/>
              </a:rPr>
              <a:t>Practical issues under MAP</a:t>
            </a:r>
            <a:endParaRPr sz="4000" dirty="0">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5B973DE6-08DA-0F6A-309E-8ECC25150808}"/>
              </a:ext>
            </a:extLst>
          </p:cNvPr>
          <p:cNvSpPr txBox="1"/>
          <p:nvPr/>
        </p:nvSpPr>
        <p:spPr>
          <a:xfrm>
            <a:off x="857369" y="1447800"/>
            <a:ext cx="8797925" cy="3673057"/>
          </a:xfrm>
          <a:prstGeom prst="rect">
            <a:avLst/>
          </a:prstGeom>
        </p:spPr>
        <p:txBody>
          <a:bodyPr vert="horz" wrap="square" lIns="0" tIns="102870" rIns="0" bIns="0" rtlCol="0">
            <a:spAutoFit/>
          </a:bodyPr>
          <a:lstStyle/>
          <a:p>
            <a:pPr marL="12700">
              <a:lnSpc>
                <a:spcPct val="100000"/>
              </a:lnSpc>
              <a:spcBef>
                <a:spcPts val="810"/>
              </a:spcBef>
            </a:pPr>
            <a:r>
              <a:rPr spc="-5" dirty="0">
                <a:latin typeface="Arial" panose="020B0604020202020204" pitchFamily="34" charset="0"/>
                <a:cs typeface="Arial" panose="020B0604020202020204" pitchFamily="34" charset="0"/>
              </a:rPr>
              <a:t>Some practical issues faced in India:</a:t>
            </a:r>
            <a:endParaRPr dirty="0">
              <a:latin typeface="Arial" panose="020B0604020202020204" pitchFamily="34" charset="0"/>
              <a:cs typeface="Arial" panose="020B0604020202020204" pitchFamily="34" charset="0"/>
            </a:endParaRPr>
          </a:p>
          <a:p>
            <a:pPr marL="299085" indent="-287020">
              <a:lnSpc>
                <a:spcPct val="100000"/>
              </a:lnSpc>
              <a:spcBef>
                <a:spcPts val="610"/>
              </a:spcBef>
              <a:buSzPct val="73684"/>
              <a:buFont typeface="Wingdings"/>
              <a:buChar char=""/>
              <a:tabLst>
                <a:tab pos="299085" algn="l"/>
                <a:tab pos="299720" algn="l"/>
              </a:tabLst>
            </a:pPr>
            <a:r>
              <a:rPr spc="-5" dirty="0">
                <a:latin typeface="Arial" panose="020B0604020202020204" pitchFamily="34" charset="0"/>
                <a:cs typeface="Arial" panose="020B0604020202020204" pitchFamily="34" charset="0"/>
              </a:rPr>
              <a:t>Success of MAP as alternate dispute</a:t>
            </a:r>
            <a:r>
              <a:rPr spc="7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resolution</a:t>
            </a:r>
            <a:endParaRPr dirty="0">
              <a:latin typeface="Arial" panose="020B0604020202020204" pitchFamily="34" charset="0"/>
              <a:cs typeface="Arial" panose="020B0604020202020204" pitchFamily="34" charset="0"/>
            </a:endParaRPr>
          </a:p>
          <a:p>
            <a:pPr marL="299085" indent="-287020">
              <a:lnSpc>
                <a:spcPct val="100000"/>
              </a:lnSpc>
              <a:spcBef>
                <a:spcPts val="605"/>
              </a:spcBef>
              <a:buSzPct val="73684"/>
              <a:buFont typeface="Wingdings"/>
              <a:buChar char=""/>
              <a:tabLst>
                <a:tab pos="299085" algn="l"/>
                <a:tab pos="299720" algn="l"/>
              </a:tabLst>
            </a:pPr>
            <a:r>
              <a:rPr spc="-5" dirty="0">
                <a:latin typeface="Arial" panose="020B0604020202020204" pitchFamily="34" charset="0"/>
                <a:cs typeface="Arial" panose="020B0604020202020204" pitchFamily="34" charset="0"/>
              </a:rPr>
              <a:t>Repetitive procedures for subsequent</a:t>
            </a:r>
            <a:r>
              <a:rPr spc="12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years</a:t>
            </a:r>
            <a:endParaRPr dirty="0">
              <a:latin typeface="Arial" panose="020B0604020202020204" pitchFamily="34" charset="0"/>
              <a:cs typeface="Arial" panose="020B0604020202020204" pitchFamily="34" charset="0"/>
            </a:endParaRPr>
          </a:p>
          <a:p>
            <a:pPr marL="285115" marR="5080" indent="-273050">
              <a:lnSpc>
                <a:spcPct val="80000"/>
              </a:lnSpc>
              <a:spcBef>
                <a:spcPts val="1055"/>
              </a:spcBef>
              <a:buSzPct val="73684"/>
              <a:buFont typeface="Wingdings"/>
              <a:buChar char=""/>
              <a:tabLst>
                <a:tab pos="299085" algn="l"/>
                <a:tab pos="299720" algn="l"/>
              </a:tabLst>
            </a:pPr>
            <a:r>
              <a:rPr spc="-5" dirty="0">
                <a:latin typeface="Arial" panose="020B0604020202020204" pitchFamily="34" charset="0"/>
                <a:cs typeface="Arial" panose="020B0604020202020204" pitchFamily="34" charset="0"/>
              </a:rPr>
              <a:t>Time limit under domestic tax law provisions for tax officer to give effect to MAP  order</a:t>
            </a:r>
            <a:endParaRPr dirty="0">
              <a:latin typeface="Arial" panose="020B0604020202020204" pitchFamily="34" charset="0"/>
              <a:cs typeface="Arial" panose="020B0604020202020204" pitchFamily="34" charset="0"/>
            </a:endParaRPr>
          </a:p>
          <a:p>
            <a:pPr marL="299085" indent="-287020">
              <a:lnSpc>
                <a:spcPct val="100000"/>
              </a:lnSpc>
              <a:spcBef>
                <a:spcPts val="600"/>
              </a:spcBef>
              <a:buSzPct val="73684"/>
              <a:buFont typeface="Wingdings"/>
              <a:buChar char=""/>
              <a:tabLst>
                <a:tab pos="299085" algn="l"/>
                <a:tab pos="299720" algn="l"/>
              </a:tabLst>
            </a:pPr>
            <a:r>
              <a:rPr spc="-5" dirty="0">
                <a:latin typeface="Arial" panose="020B0604020202020204" pitchFamily="34" charset="0"/>
                <a:cs typeface="Arial" panose="020B0604020202020204" pitchFamily="34" charset="0"/>
              </a:rPr>
              <a:t>Time limit for filing of MAP application under certain</a:t>
            </a:r>
            <a:r>
              <a:rPr spc="155"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treaties</a:t>
            </a:r>
            <a:endParaRPr dirty="0">
              <a:latin typeface="Arial" panose="020B0604020202020204" pitchFamily="34" charset="0"/>
              <a:cs typeface="Arial" panose="020B0604020202020204" pitchFamily="34" charset="0"/>
            </a:endParaRPr>
          </a:p>
          <a:p>
            <a:pPr marL="285115" marR="214629" indent="-273050">
              <a:lnSpc>
                <a:spcPct val="80000"/>
              </a:lnSpc>
              <a:spcBef>
                <a:spcPts val="1060"/>
              </a:spcBef>
              <a:buSzPct val="73684"/>
              <a:buFont typeface="Wingdings"/>
              <a:buChar char=""/>
              <a:tabLst>
                <a:tab pos="299085" algn="l"/>
                <a:tab pos="299720" algn="l"/>
              </a:tabLst>
            </a:pPr>
            <a:r>
              <a:rPr spc="-5" dirty="0">
                <a:latin typeface="Arial" panose="020B0604020202020204" pitchFamily="34" charset="0"/>
                <a:cs typeface="Arial" panose="020B0604020202020204" pitchFamily="34" charset="0"/>
              </a:rPr>
              <a:t>MAP resolution limited to the determination of principle issues, leaves income  computation to tax</a:t>
            </a:r>
            <a:r>
              <a:rPr spc="35"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officers</a:t>
            </a:r>
            <a:endParaRPr dirty="0">
              <a:latin typeface="Arial" panose="020B0604020202020204" pitchFamily="34" charset="0"/>
              <a:cs typeface="Arial" panose="020B0604020202020204" pitchFamily="34" charset="0"/>
            </a:endParaRPr>
          </a:p>
          <a:p>
            <a:pPr marL="299085" indent="-287020">
              <a:lnSpc>
                <a:spcPct val="100000"/>
              </a:lnSpc>
              <a:spcBef>
                <a:spcPts val="600"/>
              </a:spcBef>
              <a:buSzPct val="73684"/>
              <a:buFont typeface="Wingdings"/>
              <a:buChar char=""/>
              <a:tabLst>
                <a:tab pos="299085" algn="l"/>
                <a:tab pos="299720" algn="l"/>
              </a:tabLst>
            </a:pPr>
            <a:r>
              <a:rPr spc="-5" dirty="0">
                <a:latin typeface="Arial" panose="020B0604020202020204" pitchFamily="34" charset="0"/>
                <a:cs typeface="Arial" panose="020B0604020202020204" pitchFamily="34" charset="0"/>
              </a:rPr>
              <a:t>Availability of tax credit in respect of taxes under a MAP</a:t>
            </a:r>
            <a:r>
              <a:rPr spc="16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settlement</a:t>
            </a:r>
            <a:endParaRPr dirty="0">
              <a:latin typeface="Arial" panose="020B0604020202020204" pitchFamily="34" charset="0"/>
              <a:cs typeface="Arial" panose="020B0604020202020204" pitchFamily="34" charset="0"/>
            </a:endParaRPr>
          </a:p>
          <a:p>
            <a:pPr marL="299085" indent="-287020">
              <a:lnSpc>
                <a:spcPct val="100000"/>
              </a:lnSpc>
              <a:spcBef>
                <a:spcPts val="600"/>
              </a:spcBef>
              <a:buSzPct val="73684"/>
              <a:buFont typeface="Wingdings"/>
              <a:buChar char=""/>
              <a:tabLst>
                <a:tab pos="299085" algn="l"/>
                <a:tab pos="299720" algn="l"/>
              </a:tabLst>
            </a:pPr>
            <a:r>
              <a:rPr spc="-5" dirty="0">
                <a:latin typeface="Arial" panose="020B0604020202020204" pitchFamily="34" charset="0"/>
                <a:cs typeface="Arial" panose="020B0604020202020204" pitchFamily="34" charset="0"/>
              </a:rPr>
              <a:t>Issues resolved under MAP contradictory to subsequent decision of</a:t>
            </a:r>
            <a:r>
              <a:rPr spc="24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court</a:t>
            </a:r>
            <a:endParaRPr dirty="0">
              <a:latin typeface="Arial" panose="020B0604020202020204" pitchFamily="34" charset="0"/>
              <a:cs typeface="Arial" panose="020B0604020202020204" pitchFamily="34" charset="0"/>
            </a:endParaRPr>
          </a:p>
          <a:p>
            <a:pPr marL="299085" indent="-287020">
              <a:lnSpc>
                <a:spcPct val="100000"/>
              </a:lnSpc>
              <a:spcBef>
                <a:spcPts val="600"/>
              </a:spcBef>
              <a:buSzPct val="73684"/>
              <a:buFont typeface="Wingdings"/>
              <a:buChar char=""/>
              <a:tabLst>
                <a:tab pos="299085" algn="l"/>
                <a:tab pos="299720" algn="l"/>
              </a:tabLst>
            </a:pPr>
            <a:r>
              <a:rPr spc="-5" dirty="0">
                <a:latin typeface="Arial" panose="020B0604020202020204" pitchFamily="34" charset="0"/>
                <a:cs typeface="Arial" panose="020B0604020202020204" pitchFamily="34" charset="0"/>
              </a:rPr>
              <a:t>Stay of demand – only possible </a:t>
            </a:r>
            <a:r>
              <a:rPr spc="-10" dirty="0">
                <a:latin typeface="Arial" panose="020B0604020202020204" pitchFamily="34" charset="0"/>
                <a:cs typeface="Arial" panose="020B0604020202020204" pitchFamily="34" charset="0"/>
              </a:rPr>
              <a:t>where </a:t>
            </a:r>
            <a:r>
              <a:rPr spc="-5" dirty="0">
                <a:latin typeface="Arial" panose="020B0604020202020204" pitchFamily="34" charset="0"/>
                <a:cs typeface="Arial" panose="020B0604020202020204" pitchFamily="34" charset="0"/>
              </a:rPr>
              <a:t>MAP negotiation US or UK or</a:t>
            </a:r>
            <a:r>
              <a:rPr spc="295"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Denmark</a:t>
            </a:r>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3291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710785" y="522759"/>
            <a:ext cx="8439031" cy="627736"/>
          </a:xfrm>
          <a:prstGeom prst="rect">
            <a:avLst/>
          </a:prstGeom>
        </p:spPr>
        <p:txBody>
          <a:bodyPr vert="horz" wrap="square" lIns="0" tIns="12065" rIns="0" bIns="0" rtlCol="0">
            <a:spAutoFit/>
          </a:bodyPr>
          <a:lstStyle/>
          <a:p>
            <a:pPr marL="12700">
              <a:lnSpc>
                <a:spcPct val="100000"/>
              </a:lnSpc>
              <a:spcBef>
                <a:spcPts val="95"/>
              </a:spcBef>
            </a:pPr>
            <a:r>
              <a:rPr lang="en-US" sz="4000" b="1" spc="-5" dirty="0">
                <a:latin typeface="Arial" panose="020B0604020202020204" pitchFamily="34" charset="0"/>
                <a:cs typeface="Arial" panose="020B0604020202020204" pitchFamily="34" charset="0"/>
              </a:rPr>
              <a:t>India – Guidance on MAP</a:t>
            </a:r>
            <a:endParaRPr sz="4000" dirty="0">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5B973DE6-08DA-0F6A-309E-8ECC25150808}"/>
              </a:ext>
            </a:extLst>
          </p:cNvPr>
          <p:cNvSpPr txBox="1"/>
          <p:nvPr/>
        </p:nvSpPr>
        <p:spPr>
          <a:xfrm>
            <a:off x="710785" y="1143000"/>
            <a:ext cx="8797925" cy="5531001"/>
          </a:xfrm>
          <a:prstGeom prst="rect">
            <a:avLst/>
          </a:prstGeom>
        </p:spPr>
        <p:txBody>
          <a:bodyPr vert="horz" wrap="square" lIns="0" tIns="102870" rIns="0" bIns="0" rtlCol="0">
            <a:spAutoFit/>
          </a:bodyPr>
          <a:lstStyle/>
          <a:p>
            <a:pPr marL="12065" algn="just">
              <a:spcBef>
                <a:spcPts val="700"/>
              </a:spcBef>
              <a:buSzPct val="88235"/>
              <a:tabLst>
                <a:tab pos="287020" algn="l"/>
                <a:tab pos="287655" algn="l"/>
              </a:tabLst>
            </a:pPr>
            <a:r>
              <a:rPr lang="en-US" b="1" spc="5" dirty="0">
                <a:latin typeface="Arial" panose="020B0604020202020204" pitchFamily="34" charset="0"/>
                <a:cs typeface="Arial" panose="020B0604020202020204" pitchFamily="34" charset="0"/>
              </a:rPr>
              <a:t>Key features of detailed guidance on MAP issued by India’s CBDT</a:t>
            </a:r>
          </a:p>
          <a:p>
            <a:pPr marL="287020" indent="-274955" algn="just">
              <a:lnSpc>
                <a:spcPct val="100000"/>
              </a:lnSpc>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Part A - Introduction and basic information:</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MAP application to be filed within 3 years from the first notification of the action giving rise to taxation, not in accordance with the relevant tax treaty</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CAs shall endeavor to complete the MAP case within 24 months</a:t>
            </a:r>
          </a:p>
          <a:p>
            <a:pPr marL="287020" indent="-274955" algn="just">
              <a:lnSpc>
                <a:spcPct val="100000"/>
              </a:lnSpc>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Part B – Access and denial of access to MAP</a:t>
            </a:r>
          </a:p>
          <a:p>
            <a:pPr marL="744220" lvl="1" indent="-274955" algn="just">
              <a:spcBef>
                <a:spcPts val="700"/>
              </a:spcBef>
              <a:buSzPct val="88235"/>
              <a:buFont typeface="Wingdings"/>
              <a:buChar char=""/>
              <a:tabLst>
                <a:tab pos="287020" algn="l"/>
                <a:tab pos="287655" algn="l"/>
              </a:tabLst>
            </a:pPr>
            <a:r>
              <a:rPr lang="en-US" u="sng" dirty="0">
                <a:latin typeface="Arial" panose="020B0604020202020204" pitchFamily="34" charset="0"/>
                <a:cs typeface="Arial" panose="020B0604020202020204" pitchFamily="34" charset="0"/>
              </a:rPr>
              <a:t>Access of MAP</a:t>
            </a:r>
            <a:r>
              <a:rPr lang="en-US" dirty="0">
                <a:latin typeface="Arial" panose="020B0604020202020204" pitchFamily="34" charset="0"/>
                <a:cs typeface="Arial" panose="020B0604020202020204" pitchFamily="34" charset="0"/>
              </a:rPr>
              <a:t> is available when a taxpayer faces issues due to transfer pricing adjustments, determination of existence of a PE and attribution of profits thereof, re-characterization of income or expenses, domestic anti-abuse provisions invoked by Indian tax authorities, etc. CAs in India would provide access to MAP and request CAs of treaty partners to furnish correlative relief when some outcome has been agreed in the situations below:</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Where the taxpayer has entered into a UAPA with CBDT</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Where the taxpayer has applied safe harbour provisions and return of income is accepted by the tax authorities; and</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Where the Income-Tax Appellate Tribunal in India has passed an order regarding the same issues/years that are also being examined under MAP</a:t>
            </a:r>
          </a:p>
        </p:txBody>
      </p:sp>
    </p:spTree>
    <p:extLst>
      <p:ext uri="{BB962C8B-B14F-4D97-AF65-F5344CB8AC3E}">
        <p14:creationId xmlns:p14="http://schemas.microsoft.com/office/powerpoint/2010/main" val="3415896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809684" y="562296"/>
            <a:ext cx="8439031" cy="627736"/>
          </a:xfrm>
          <a:prstGeom prst="rect">
            <a:avLst/>
          </a:prstGeom>
        </p:spPr>
        <p:txBody>
          <a:bodyPr vert="horz" wrap="square" lIns="0" tIns="12065" rIns="0" bIns="0" rtlCol="0">
            <a:spAutoFit/>
          </a:bodyPr>
          <a:lstStyle/>
          <a:p>
            <a:pPr marL="12700">
              <a:lnSpc>
                <a:spcPct val="100000"/>
              </a:lnSpc>
              <a:spcBef>
                <a:spcPts val="95"/>
              </a:spcBef>
            </a:pPr>
            <a:r>
              <a:rPr lang="en-US" sz="4000" b="1" spc="-5" dirty="0">
                <a:latin typeface="Arial" panose="020B0604020202020204" pitchFamily="34" charset="0"/>
                <a:cs typeface="Arial" panose="020B0604020202020204" pitchFamily="34" charset="0"/>
              </a:rPr>
              <a:t>India – Guidance on MAP</a:t>
            </a:r>
            <a:endParaRPr sz="4000" dirty="0">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5B973DE6-08DA-0F6A-309E-8ECC25150808}"/>
              </a:ext>
            </a:extLst>
          </p:cNvPr>
          <p:cNvSpPr txBox="1"/>
          <p:nvPr/>
        </p:nvSpPr>
        <p:spPr>
          <a:xfrm>
            <a:off x="809684" y="1371600"/>
            <a:ext cx="8439031" cy="4610236"/>
          </a:xfrm>
          <a:prstGeom prst="rect">
            <a:avLst/>
          </a:prstGeom>
        </p:spPr>
        <p:txBody>
          <a:bodyPr vert="horz" wrap="square" lIns="0" tIns="102870" rIns="0" bIns="0" rtlCol="0">
            <a:spAutoFit/>
          </a:bodyPr>
          <a:lstStyle/>
          <a:p>
            <a:pPr marL="287020" indent="-274955" algn="just">
              <a:lnSpc>
                <a:spcPct val="100000"/>
              </a:lnSpc>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Part B – Access and denial of access to MAP</a:t>
            </a:r>
          </a:p>
          <a:p>
            <a:pPr marL="744220" lvl="1" indent="-274955" algn="just">
              <a:spcBef>
                <a:spcPts val="700"/>
              </a:spcBef>
              <a:buSzPct val="88235"/>
              <a:buFont typeface="Wingdings"/>
              <a:buChar char=""/>
              <a:tabLst>
                <a:tab pos="287020" algn="l"/>
                <a:tab pos="287655" algn="l"/>
              </a:tabLst>
            </a:pPr>
            <a:r>
              <a:rPr lang="en-US" u="sng" dirty="0">
                <a:latin typeface="Arial" panose="020B0604020202020204" pitchFamily="34" charset="0"/>
                <a:cs typeface="Arial" panose="020B0604020202020204" pitchFamily="34" charset="0"/>
              </a:rPr>
              <a:t>Denial of access to MAP:</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If CAs in India conclude that the objection raised by the taxpayer on the action taken by the tax authorities is not justified.</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In the case of incomplete MAP application/documents/information.</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If income-tax settlement commission has passed a settlement order or if the Authority of Advance Ruling has ruled on the same issues under a MAP application.</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In respect of issues that are purely governed by India’s domestic law</a:t>
            </a:r>
          </a:p>
          <a:p>
            <a:pPr marL="287020"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Part C – Guidelines on procedural technical </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MAP resolution cannot reduce the returned income. However, in respect of MAP cases involving adjustments made by tax authorities of a treaty partner, CAs in India may go below the returned income of the Indian taxpayer so as to implement the MAP resolution</a:t>
            </a:r>
          </a:p>
        </p:txBody>
      </p:sp>
    </p:spTree>
    <p:extLst>
      <p:ext uri="{BB962C8B-B14F-4D97-AF65-F5344CB8AC3E}">
        <p14:creationId xmlns:p14="http://schemas.microsoft.com/office/powerpoint/2010/main" val="1760139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677920" y="515264"/>
            <a:ext cx="8439031" cy="627736"/>
          </a:xfrm>
          <a:prstGeom prst="rect">
            <a:avLst/>
          </a:prstGeom>
        </p:spPr>
        <p:txBody>
          <a:bodyPr vert="horz" wrap="square" lIns="0" tIns="12065" rIns="0" bIns="0" rtlCol="0">
            <a:spAutoFit/>
          </a:bodyPr>
          <a:lstStyle/>
          <a:p>
            <a:pPr marL="12700">
              <a:lnSpc>
                <a:spcPct val="100000"/>
              </a:lnSpc>
              <a:spcBef>
                <a:spcPts val="95"/>
              </a:spcBef>
            </a:pPr>
            <a:r>
              <a:rPr lang="en-US" sz="4000" b="1" spc="-5" dirty="0">
                <a:latin typeface="Arial" panose="020B0604020202020204" pitchFamily="34" charset="0"/>
                <a:cs typeface="Arial" panose="020B0604020202020204" pitchFamily="34" charset="0"/>
              </a:rPr>
              <a:t>India – Guidance on MAP</a:t>
            </a:r>
            <a:endParaRPr sz="4000" dirty="0">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5B973DE6-08DA-0F6A-309E-8ECC25150808}"/>
              </a:ext>
            </a:extLst>
          </p:cNvPr>
          <p:cNvSpPr txBox="1"/>
          <p:nvPr/>
        </p:nvSpPr>
        <p:spPr>
          <a:xfrm>
            <a:off x="630237" y="1295400"/>
            <a:ext cx="8797925" cy="4243469"/>
          </a:xfrm>
          <a:prstGeom prst="rect">
            <a:avLst/>
          </a:prstGeom>
        </p:spPr>
        <p:txBody>
          <a:bodyPr vert="horz" wrap="square" lIns="0" tIns="102870" rIns="0" bIns="0" rtlCol="0">
            <a:spAutoFit/>
          </a:bodyPr>
          <a:lstStyle/>
          <a:p>
            <a:pPr marL="287020"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Part C – Guidelines on procedural technical </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CAs in India may resolve recurring issues based on the same principles, as adopted in a prior MAP resolution, if a separate application is filed for each year</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Under MAP, CAs in India cannot consider consequential issues such as disputes relating to interest and penalties, as these will continue to be administered under the domestic laws</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CAs in India are now required to cover the secondary adjustments in the MAP resolution</a:t>
            </a:r>
          </a:p>
          <a:p>
            <a:pPr marL="287020"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Part D – Guidelines on implementation of MAP</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The intimation of acceptance of MAP resolution by the taxpayer to be made in 30 days.</a:t>
            </a:r>
          </a:p>
          <a:p>
            <a:pPr marL="744220" lvl="1" indent="-274955" algn="just">
              <a:spcBef>
                <a:spcPts val="700"/>
              </a:spcBef>
              <a:buSzPct val="88235"/>
              <a:buFont typeface="Wingdings"/>
              <a:buChar char=""/>
              <a:tabLst>
                <a:tab pos="287020" algn="l"/>
                <a:tab pos="287655" algn="l"/>
              </a:tabLst>
            </a:pPr>
            <a:r>
              <a:rPr lang="en-US" dirty="0">
                <a:latin typeface="Arial" panose="020B0604020202020204" pitchFamily="34" charset="0"/>
                <a:cs typeface="Arial" panose="020B0604020202020204" pitchFamily="34" charset="0"/>
              </a:rPr>
              <a:t>The tax office to make the MAP resolution effective within one month from the end of month in which it receives the letter from the Indian CA</a:t>
            </a:r>
          </a:p>
        </p:txBody>
      </p:sp>
    </p:spTree>
    <p:extLst>
      <p:ext uri="{BB962C8B-B14F-4D97-AF65-F5344CB8AC3E}">
        <p14:creationId xmlns:p14="http://schemas.microsoft.com/office/powerpoint/2010/main" val="3053781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72195" y="503415"/>
            <a:ext cx="6347460" cy="628377"/>
          </a:xfrm>
          <a:prstGeom prst="rect">
            <a:avLst/>
          </a:prstGeom>
        </p:spPr>
        <p:txBody>
          <a:bodyPr vert="horz" wrap="square" lIns="0" tIns="12700" rIns="0" bIns="0" rtlCol="0">
            <a:spAutoFit/>
          </a:bodyPr>
          <a:lstStyle/>
          <a:p>
            <a:pPr marL="12700">
              <a:lnSpc>
                <a:spcPct val="100000"/>
              </a:lnSpc>
              <a:spcBef>
                <a:spcPts val="100"/>
              </a:spcBef>
            </a:pPr>
            <a:r>
              <a:rPr lang="en-US" sz="4000" b="1" dirty="0">
                <a:latin typeface="Arial" panose="020B0604020202020204" pitchFamily="34" charset="0"/>
                <a:cs typeface="Arial" panose="020B0604020202020204" pitchFamily="34" charset="0"/>
              </a:rPr>
              <a:t>MAP - Timelines</a:t>
            </a:r>
            <a:endParaRPr sz="4000" dirty="0">
              <a:latin typeface="Arial" panose="020B0604020202020204" pitchFamily="34" charset="0"/>
              <a:cs typeface="Arial" panose="020B0604020202020204" pitchFamily="34" charset="0"/>
            </a:endParaRPr>
          </a:p>
        </p:txBody>
      </p:sp>
      <p:grpSp>
        <p:nvGrpSpPr>
          <p:cNvPr id="4" name="object 2">
            <a:extLst>
              <a:ext uri="{FF2B5EF4-FFF2-40B4-BE49-F238E27FC236}">
                <a16:creationId xmlns:a16="http://schemas.microsoft.com/office/drawing/2014/main" id="{5496B655-AA31-9E1E-8EE5-7B68FA41EE98}"/>
              </a:ext>
            </a:extLst>
          </p:cNvPr>
          <p:cNvGrpSpPr/>
          <p:nvPr/>
        </p:nvGrpSpPr>
        <p:grpSpPr>
          <a:xfrm>
            <a:off x="2183130" y="1402528"/>
            <a:ext cx="1590115" cy="1972235"/>
            <a:chOff x="1803654" y="1589532"/>
            <a:chExt cx="1802130" cy="2235200"/>
          </a:xfrm>
        </p:grpSpPr>
        <p:sp>
          <p:nvSpPr>
            <p:cNvPr id="5" name="object 3">
              <a:extLst>
                <a:ext uri="{FF2B5EF4-FFF2-40B4-BE49-F238E27FC236}">
                  <a16:creationId xmlns:a16="http://schemas.microsoft.com/office/drawing/2014/main" id="{59470D8B-0A6B-88E7-EB4F-599E779C9F6A}"/>
                </a:ext>
              </a:extLst>
            </p:cNvPr>
            <p:cNvSpPr/>
            <p:nvPr/>
          </p:nvSpPr>
          <p:spPr>
            <a:xfrm>
              <a:off x="1803654" y="2253234"/>
              <a:ext cx="76200" cy="1571625"/>
            </a:xfrm>
            <a:custGeom>
              <a:avLst/>
              <a:gdLst/>
              <a:ahLst/>
              <a:cxnLst/>
              <a:rect l="l" t="t" r="r" b="b"/>
              <a:pathLst>
                <a:path w="76200" h="1571625">
                  <a:moveTo>
                    <a:pt x="76200" y="1495044"/>
                  </a:moveTo>
                  <a:lnTo>
                    <a:pt x="0" y="1495044"/>
                  </a:lnTo>
                  <a:lnTo>
                    <a:pt x="27431" y="1549907"/>
                  </a:lnTo>
                  <a:lnTo>
                    <a:pt x="27431" y="1507998"/>
                  </a:lnTo>
                  <a:lnTo>
                    <a:pt x="49529" y="1507998"/>
                  </a:lnTo>
                  <a:lnTo>
                    <a:pt x="49529" y="1548384"/>
                  </a:lnTo>
                  <a:lnTo>
                    <a:pt x="76200" y="1495044"/>
                  </a:lnTo>
                  <a:close/>
                </a:path>
                <a:path w="76200" h="1571625">
                  <a:moveTo>
                    <a:pt x="49529" y="1495044"/>
                  </a:moveTo>
                  <a:lnTo>
                    <a:pt x="49529" y="0"/>
                  </a:lnTo>
                  <a:lnTo>
                    <a:pt x="27431" y="0"/>
                  </a:lnTo>
                  <a:lnTo>
                    <a:pt x="27431" y="1495044"/>
                  </a:lnTo>
                  <a:lnTo>
                    <a:pt x="49529" y="1495044"/>
                  </a:lnTo>
                  <a:close/>
                </a:path>
                <a:path w="76200" h="1571625">
                  <a:moveTo>
                    <a:pt x="49529" y="1548384"/>
                  </a:moveTo>
                  <a:lnTo>
                    <a:pt x="49529" y="1507998"/>
                  </a:lnTo>
                  <a:lnTo>
                    <a:pt x="27431" y="1507998"/>
                  </a:lnTo>
                  <a:lnTo>
                    <a:pt x="27431" y="1549907"/>
                  </a:lnTo>
                  <a:lnTo>
                    <a:pt x="38100" y="1571244"/>
                  </a:lnTo>
                  <a:lnTo>
                    <a:pt x="49529" y="1548384"/>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6" name="object 4">
              <a:extLst>
                <a:ext uri="{FF2B5EF4-FFF2-40B4-BE49-F238E27FC236}">
                  <a16:creationId xmlns:a16="http://schemas.microsoft.com/office/drawing/2014/main" id="{EF129F40-E2DC-E1F6-5FD3-6C5EF03B6FC1}"/>
                </a:ext>
              </a:extLst>
            </p:cNvPr>
            <p:cNvSpPr/>
            <p:nvPr/>
          </p:nvSpPr>
          <p:spPr>
            <a:xfrm>
              <a:off x="1841754" y="1600200"/>
              <a:ext cx="1752600" cy="845185"/>
            </a:xfrm>
            <a:custGeom>
              <a:avLst/>
              <a:gdLst/>
              <a:ahLst/>
              <a:cxnLst/>
              <a:rect l="l" t="t" r="r" b="b"/>
              <a:pathLst>
                <a:path w="1752600" h="845185">
                  <a:moveTo>
                    <a:pt x="1752599" y="845057"/>
                  </a:moveTo>
                  <a:lnTo>
                    <a:pt x="1752599" y="0"/>
                  </a:lnTo>
                  <a:lnTo>
                    <a:pt x="0" y="0"/>
                  </a:lnTo>
                  <a:lnTo>
                    <a:pt x="0" y="845058"/>
                  </a:lnTo>
                  <a:lnTo>
                    <a:pt x="1752599" y="845057"/>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7" name="object 5">
              <a:extLst>
                <a:ext uri="{FF2B5EF4-FFF2-40B4-BE49-F238E27FC236}">
                  <a16:creationId xmlns:a16="http://schemas.microsoft.com/office/drawing/2014/main" id="{B7DA3642-B569-8ED1-E8A9-9C9C9F79EEC1}"/>
                </a:ext>
              </a:extLst>
            </p:cNvPr>
            <p:cNvSpPr/>
            <p:nvPr/>
          </p:nvSpPr>
          <p:spPr>
            <a:xfrm>
              <a:off x="1831086" y="1589532"/>
              <a:ext cx="1774825" cy="866775"/>
            </a:xfrm>
            <a:custGeom>
              <a:avLst/>
              <a:gdLst/>
              <a:ahLst/>
              <a:cxnLst/>
              <a:rect l="l" t="t" r="r" b="b"/>
              <a:pathLst>
                <a:path w="1774825" h="866775">
                  <a:moveTo>
                    <a:pt x="1774698" y="866394"/>
                  </a:moveTo>
                  <a:lnTo>
                    <a:pt x="1774698" y="0"/>
                  </a:lnTo>
                  <a:lnTo>
                    <a:pt x="0" y="0"/>
                  </a:lnTo>
                  <a:lnTo>
                    <a:pt x="0" y="866394"/>
                  </a:lnTo>
                  <a:lnTo>
                    <a:pt x="10668" y="866394"/>
                  </a:lnTo>
                  <a:lnTo>
                    <a:pt x="10668" y="22098"/>
                  </a:lnTo>
                  <a:lnTo>
                    <a:pt x="22097" y="10668"/>
                  </a:lnTo>
                  <a:lnTo>
                    <a:pt x="22097" y="22098"/>
                  </a:lnTo>
                  <a:lnTo>
                    <a:pt x="1752600" y="22098"/>
                  </a:lnTo>
                  <a:lnTo>
                    <a:pt x="1752600" y="10668"/>
                  </a:lnTo>
                  <a:lnTo>
                    <a:pt x="1763267" y="22098"/>
                  </a:lnTo>
                  <a:lnTo>
                    <a:pt x="1763267" y="866394"/>
                  </a:lnTo>
                  <a:lnTo>
                    <a:pt x="1774698" y="866394"/>
                  </a:lnTo>
                  <a:close/>
                </a:path>
                <a:path w="1774825" h="866775">
                  <a:moveTo>
                    <a:pt x="22097" y="22098"/>
                  </a:moveTo>
                  <a:lnTo>
                    <a:pt x="22097" y="10668"/>
                  </a:lnTo>
                  <a:lnTo>
                    <a:pt x="10668" y="22098"/>
                  </a:lnTo>
                  <a:lnTo>
                    <a:pt x="22097" y="22098"/>
                  </a:lnTo>
                  <a:close/>
                </a:path>
                <a:path w="1774825" h="866775">
                  <a:moveTo>
                    <a:pt x="22097" y="844296"/>
                  </a:moveTo>
                  <a:lnTo>
                    <a:pt x="22097" y="22098"/>
                  </a:lnTo>
                  <a:lnTo>
                    <a:pt x="10668" y="22098"/>
                  </a:lnTo>
                  <a:lnTo>
                    <a:pt x="10668" y="844296"/>
                  </a:lnTo>
                  <a:lnTo>
                    <a:pt x="22097" y="844296"/>
                  </a:lnTo>
                  <a:close/>
                </a:path>
                <a:path w="1774825" h="866775">
                  <a:moveTo>
                    <a:pt x="1763267" y="844295"/>
                  </a:moveTo>
                  <a:lnTo>
                    <a:pt x="10668" y="844296"/>
                  </a:lnTo>
                  <a:lnTo>
                    <a:pt x="22097" y="855726"/>
                  </a:lnTo>
                  <a:lnTo>
                    <a:pt x="22098" y="866394"/>
                  </a:lnTo>
                  <a:lnTo>
                    <a:pt x="1752600" y="866394"/>
                  </a:lnTo>
                  <a:lnTo>
                    <a:pt x="1752600" y="855726"/>
                  </a:lnTo>
                  <a:lnTo>
                    <a:pt x="1763267" y="844295"/>
                  </a:lnTo>
                  <a:close/>
                </a:path>
                <a:path w="1774825" h="866775">
                  <a:moveTo>
                    <a:pt x="22098" y="866394"/>
                  </a:moveTo>
                  <a:lnTo>
                    <a:pt x="22097" y="855726"/>
                  </a:lnTo>
                  <a:lnTo>
                    <a:pt x="10668" y="844296"/>
                  </a:lnTo>
                  <a:lnTo>
                    <a:pt x="10668" y="866394"/>
                  </a:lnTo>
                  <a:lnTo>
                    <a:pt x="22098" y="866394"/>
                  </a:lnTo>
                  <a:close/>
                </a:path>
                <a:path w="1774825" h="866775">
                  <a:moveTo>
                    <a:pt x="1763267" y="22098"/>
                  </a:moveTo>
                  <a:lnTo>
                    <a:pt x="1752600" y="10668"/>
                  </a:lnTo>
                  <a:lnTo>
                    <a:pt x="1752600" y="22098"/>
                  </a:lnTo>
                  <a:lnTo>
                    <a:pt x="1763267" y="22098"/>
                  </a:lnTo>
                  <a:close/>
                </a:path>
                <a:path w="1774825" h="866775">
                  <a:moveTo>
                    <a:pt x="1763267" y="844295"/>
                  </a:moveTo>
                  <a:lnTo>
                    <a:pt x="1763267" y="22098"/>
                  </a:lnTo>
                  <a:lnTo>
                    <a:pt x="1752600" y="22098"/>
                  </a:lnTo>
                  <a:lnTo>
                    <a:pt x="1752600" y="844295"/>
                  </a:lnTo>
                  <a:lnTo>
                    <a:pt x="1763267" y="844295"/>
                  </a:lnTo>
                  <a:close/>
                </a:path>
                <a:path w="1774825" h="866775">
                  <a:moveTo>
                    <a:pt x="1763267" y="866394"/>
                  </a:moveTo>
                  <a:lnTo>
                    <a:pt x="1763267" y="844295"/>
                  </a:lnTo>
                  <a:lnTo>
                    <a:pt x="1752600" y="855726"/>
                  </a:lnTo>
                  <a:lnTo>
                    <a:pt x="1752600" y="866394"/>
                  </a:lnTo>
                  <a:lnTo>
                    <a:pt x="1763267" y="866394"/>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8" name="object 6">
            <a:extLst>
              <a:ext uri="{FF2B5EF4-FFF2-40B4-BE49-F238E27FC236}">
                <a16:creationId xmlns:a16="http://schemas.microsoft.com/office/drawing/2014/main" id="{1235C8A7-C426-32DC-F324-7E0A8784686F}"/>
              </a:ext>
            </a:extLst>
          </p:cNvPr>
          <p:cNvSpPr txBox="1"/>
          <p:nvPr/>
        </p:nvSpPr>
        <p:spPr>
          <a:xfrm>
            <a:off x="2216748" y="1411942"/>
            <a:ext cx="1546412" cy="688183"/>
          </a:xfrm>
          <a:prstGeom prst="rect">
            <a:avLst/>
          </a:prstGeom>
        </p:spPr>
        <p:txBody>
          <a:bodyPr vert="horz" wrap="square" lIns="0" tIns="35859" rIns="0" bIns="0" rtlCol="0">
            <a:spAutoFit/>
          </a:bodyPr>
          <a:lstStyle/>
          <a:p>
            <a:pPr marL="80126" marR="108702">
              <a:spcBef>
                <a:spcPts val="282"/>
              </a:spcBef>
            </a:pPr>
            <a:r>
              <a:rPr sz="1059" spc="-4" dirty="0">
                <a:latin typeface="Arial" panose="020B0604020202020204" pitchFamily="34" charset="0"/>
                <a:cs typeface="Arial" panose="020B0604020202020204" pitchFamily="34" charset="0"/>
              </a:rPr>
              <a:t>Confirmation of</a:t>
            </a:r>
            <a:r>
              <a:rPr sz="1059" spc="-84" dirty="0">
                <a:latin typeface="Arial" panose="020B0604020202020204" pitchFamily="34" charset="0"/>
                <a:cs typeface="Arial" panose="020B0604020202020204" pitchFamily="34" charset="0"/>
              </a:rPr>
              <a:t> </a:t>
            </a:r>
            <a:r>
              <a:rPr sz="1059" spc="-4" dirty="0">
                <a:latin typeface="Arial" panose="020B0604020202020204" pitchFamily="34" charset="0"/>
                <a:cs typeface="Arial" panose="020B0604020202020204" pitchFamily="34" charset="0"/>
              </a:rPr>
              <a:t>receipt  of MAP application by  other CA within </a:t>
            </a:r>
            <a:r>
              <a:rPr sz="1059" u="sng" dirty="0">
                <a:solidFill>
                  <a:srgbClr val="FF6500"/>
                </a:solidFill>
                <a:uFill>
                  <a:solidFill>
                    <a:srgbClr val="FF6600"/>
                  </a:solidFill>
                </a:uFill>
                <a:latin typeface="Arial" panose="020B0604020202020204" pitchFamily="34" charset="0"/>
                <a:cs typeface="Arial" panose="020B0604020202020204" pitchFamily="34" charset="0"/>
              </a:rPr>
              <a:t>1 </a:t>
            </a:r>
            <a:r>
              <a:rPr sz="1059" dirty="0">
                <a:solidFill>
                  <a:srgbClr val="FF6500"/>
                </a:solidFill>
                <a:latin typeface="Arial" panose="020B0604020202020204" pitchFamily="34" charset="0"/>
                <a:cs typeface="Arial" panose="020B0604020202020204" pitchFamily="34" charset="0"/>
              </a:rPr>
              <a:t> </a:t>
            </a:r>
            <a:r>
              <a:rPr sz="1059" u="sng" dirty="0">
                <a:solidFill>
                  <a:srgbClr val="FF6500"/>
                </a:solidFill>
                <a:uFill>
                  <a:solidFill>
                    <a:srgbClr val="FF6600"/>
                  </a:solidFill>
                </a:uFill>
                <a:latin typeface="Arial" panose="020B0604020202020204" pitchFamily="34" charset="0"/>
                <a:cs typeface="Arial" panose="020B0604020202020204" pitchFamily="34" charset="0"/>
              </a:rPr>
              <a:t>month</a:t>
            </a:r>
            <a:endParaRPr sz="1059" dirty="0">
              <a:latin typeface="Arial" panose="020B0604020202020204" pitchFamily="34" charset="0"/>
              <a:cs typeface="Arial" panose="020B0604020202020204" pitchFamily="34" charset="0"/>
            </a:endParaRPr>
          </a:p>
        </p:txBody>
      </p:sp>
      <p:grpSp>
        <p:nvGrpSpPr>
          <p:cNvPr id="9" name="object 7">
            <a:extLst>
              <a:ext uri="{FF2B5EF4-FFF2-40B4-BE49-F238E27FC236}">
                <a16:creationId xmlns:a16="http://schemas.microsoft.com/office/drawing/2014/main" id="{EED93127-7F76-08E2-BEC6-276B47246261}"/>
              </a:ext>
            </a:extLst>
          </p:cNvPr>
          <p:cNvGrpSpPr/>
          <p:nvPr/>
        </p:nvGrpSpPr>
        <p:grpSpPr>
          <a:xfrm>
            <a:off x="1879227" y="3383280"/>
            <a:ext cx="1724585" cy="2302809"/>
            <a:chOff x="1459230" y="3834384"/>
            <a:chExt cx="1954530" cy="2609850"/>
          </a:xfrm>
        </p:grpSpPr>
        <p:sp>
          <p:nvSpPr>
            <p:cNvPr id="10" name="object 8">
              <a:extLst>
                <a:ext uri="{FF2B5EF4-FFF2-40B4-BE49-F238E27FC236}">
                  <a16:creationId xmlns:a16="http://schemas.microsoft.com/office/drawing/2014/main" id="{40EEB20D-06E1-BBE6-D897-DDA99E43C553}"/>
                </a:ext>
              </a:extLst>
            </p:cNvPr>
            <p:cNvSpPr/>
            <p:nvPr/>
          </p:nvSpPr>
          <p:spPr>
            <a:xfrm>
              <a:off x="1792986" y="3834384"/>
              <a:ext cx="101345" cy="101345"/>
            </a:xfrm>
            <a:prstGeom prst="rect">
              <a:avLst/>
            </a:prstGeom>
            <a:blipFill>
              <a:blip r:embed="rId2"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11" name="object 9">
              <a:extLst>
                <a:ext uri="{FF2B5EF4-FFF2-40B4-BE49-F238E27FC236}">
                  <a16:creationId xmlns:a16="http://schemas.microsoft.com/office/drawing/2014/main" id="{E5DFEF8E-9BA3-0BF4-7C71-1A35B7DA883A}"/>
                </a:ext>
              </a:extLst>
            </p:cNvPr>
            <p:cNvSpPr/>
            <p:nvPr/>
          </p:nvSpPr>
          <p:spPr>
            <a:xfrm>
              <a:off x="1459230" y="3994404"/>
              <a:ext cx="76200" cy="1919605"/>
            </a:xfrm>
            <a:custGeom>
              <a:avLst/>
              <a:gdLst/>
              <a:ahLst/>
              <a:cxnLst/>
              <a:rect l="l" t="t" r="r" b="b"/>
              <a:pathLst>
                <a:path w="76200" h="1919604">
                  <a:moveTo>
                    <a:pt x="76200" y="76200"/>
                  </a:moveTo>
                  <a:lnTo>
                    <a:pt x="38100" y="0"/>
                  </a:lnTo>
                  <a:lnTo>
                    <a:pt x="0" y="76200"/>
                  </a:lnTo>
                  <a:lnTo>
                    <a:pt x="26669" y="76200"/>
                  </a:lnTo>
                  <a:lnTo>
                    <a:pt x="26669" y="63246"/>
                  </a:lnTo>
                  <a:lnTo>
                    <a:pt x="49529" y="63246"/>
                  </a:lnTo>
                  <a:lnTo>
                    <a:pt x="49529" y="76200"/>
                  </a:lnTo>
                  <a:lnTo>
                    <a:pt x="76200" y="76200"/>
                  </a:lnTo>
                  <a:close/>
                </a:path>
                <a:path w="76200" h="1919604">
                  <a:moveTo>
                    <a:pt x="49529" y="76200"/>
                  </a:moveTo>
                  <a:lnTo>
                    <a:pt x="49529" y="63246"/>
                  </a:lnTo>
                  <a:lnTo>
                    <a:pt x="26669" y="63246"/>
                  </a:lnTo>
                  <a:lnTo>
                    <a:pt x="26669" y="76200"/>
                  </a:lnTo>
                  <a:lnTo>
                    <a:pt x="49529" y="76200"/>
                  </a:lnTo>
                  <a:close/>
                </a:path>
                <a:path w="76200" h="1919604">
                  <a:moveTo>
                    <a:pt x="49530" y="1919478"/>
                  </a:moveTo>
                  <a:lnTo>
                    <a:pt x="49529" y="76200"/>
                  </a:lnTo>
                  <a:lnTo>
                    <a:pt x="26669" y="76200"/>
                  </a:lnTo>
                  <a:lnTo>
                    <a:pt x="26670" y="1919478"/>
                  </a:lnTo>
                  <a:lnTo>
                    <a:pt x="49530" y="1919478"/>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12" name="object 10">
              <a:extLst>
                <a:ext uri="{FF2B5EF4-FFF2-40B4-BE49-F238E27FC236}">
                  <a16:creationId xmlns:a16="http://schemas.microsoft.com/office/drawing/2014/main" id="{B0A321D4-0E73-0677-CC23-8530404F63AD}"/>
                </a:ext>
              </a:extLst>
            </p:cNvPr>
            <p:cNvSpPr/>
            <p:nvPr/>
          </p:nvSpPr>
          <p:spPr>
            <a:xfrm>
              <a:off x="1497330" y="5588508"/>
              <a:ext cx="1905000" cy="844550"/>
            </a:xfrm>
            <a:custGeom>
              <a:avLst/>
              <a:gdLst/>
              <a:ahLst/>
              <a:cxnLst/>
              <a:rect l="l" t="t" r="r" b="b"/>
              <a:pathLst>
                <a:path w="1905000" h="844550">
                  <a:moveTo>
                    <a:pt x="1905000" y="844296"/>
                  </a:moveTo>
                  <a:lnTo>
                    <a:pt x="1904999" y="0"/>
                  </a:lnTo>
                  <a:lnTo>
                    <a:pt x="0" y="0"/>
                  </a:lnTo>
                  <a:lnTo>
                    <a:pt x="0" y="844296"/>
                  </a:lnTo>
                  <a:lnTo>
                    <a:pt x="1905000" y="844296"/>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13" name="object 11">
              <a:extLst>
                <a:ext uri="{FF2B5EF4-FFF2-40B4-BE49-F238E27FC236}">
                  <a16:creationId xmlns:a16="http://schemas.microsoft.com/office/drawing/2014/main" id="{EB762DD0-5685-321D-92BF-EDBD4126F917}"/>
                </a:ext>
              </a:extLst>
            </p:cNvPr>
            <p:cNvSpPr/>
            <p:nvPr/>
          </p:nvSpPr>
          <p:spPr>
            <a:xfrm>
              <a:off x="1485900" y="5577078"/>
              <a:ext cx="1927860" cy="867410"/>
            </a:xfrm>
            <a:custGeom>
              <a:avLst/>
              <a:gdLst/>
              <a:ahLst/>
              <a:cxnLst/>
              <a:rect l="l" t="t" r="r" b="b"/>
              <a:pathLst>
                <a:path w="1927860" h="867410">
                  <a:moveTo>
                    <a:pt x="1927860" y="867156"/>
                  </a:moveTo>
                  <a:lnTo>
                    <a:pt x="1927859" y="0"/>
                  </a:lnTo>
                  <a:lnTo>
                    <a:pt x="0" y="0"/>
                  </a:lnTo>
                  <a:lnTo>
                    <a:pt x="0" y="867156"/>
                  </a:lnTo>
                  <a:lnTo>
                    <a:pt x="11430" y="867156"/>
                  </a:lnTo>
                  <a:lnTo>
                    <a:pt x="11430" y="22098"/>
                  </a:lnTo>
                  <a:lnTo>
                    <a:pt x="22859" y="11430"/>
                  </a:lnTo>
                  <a:lnTo>
                    <a:pt x="22860" y="22098"/>
                  </a:lnTo>
                  <a:lnTo>
                    <a:pt x="1904999" y="22098"/>
                  </a:lnTo>
                  <a:lnTo>
                    <a:pt x="1904999" y="11430"/>
                  </a:lnTo>
                  <a:lnTo>
                    <a:pt x="1916429" y="22098"/>
                  </a:lnTo>
                  <a:lnTo>
                    <a:pt x="1916430" y="867156"/>
                  </a:lnTo>
                  <a:lnTo>
                    <a:pt x="1927860" y="867156"/>
                  </a:lnTo>
                  <a:close/>
                </a:path>
                <a:path w="1927860" h="867410">
                  <a:moveTo>
                    <a:pt x="22859" y="22098"/>
                  </a:moveTo>
                  <a:lnTo>
                    <a:pt x="22859" y="11430"/>
                  </a:lnTo>
                  <a:lnTo>
                    <a:pt x="11430" y="22098"/>
                  </a:lnTo>
                  <a:lnTo>
                    <a:pt x="22859" y="22098"/>
                  </a:lnTo>
                  <a:close/>
                </a:path>
                <a:path w="1927860" h="867410">
                  <a:moveTo>
                    <a:pt x="22859" y="845058"/>
                  </a:moveTo>
                  <a:lnTo>
                    <a:pt x="22859" y="22098"/>
                  </a:lnTo>
                  <a:lnTo>
                    <a:pt x="11430" y="22098"/>
                  </a:lnTo>
                  <a:lnTo>
                    <a:pt x="11430" y="845058"/>
                  </a:lnTo>
                  <a:lnTo>
                    <a:pt x="22859" y="845058"/>
                  </a:lnTo>
                  <a:close/>
                </a:path>
                <a:path w="1927860" h="867410">
                  <a:moveTo>
                    <a:pt x="1916430" y="845058"/>
                  </a:moveTo>
                  <a:lnTo>
                    <a:pt x="11430" y="845058"/>
                  </a:lnTo>
                  <a:lnTo>
                    <a:pt x="22859" y="855726"/>
                  </a:lnTo>
                  <a:lnTo>
                    <a:pt x="22860" y="867156"/>
                  </a:lnTo>
                  <a:lnTo>
                    <a:pt x="1905000" y="867156"/>
                  </a:lnTo>
                  <a:lnTo>
                    <a:pt x="1905000" y="855726"/>
                  </a:lnTo>
                  <a:lnTo>
                    <a:pt x="1916430" y="845058"/>
                  </a:lnTo>
                  <a:close/>
                </a:path>
                <a:path w="1927860" h="867410">
                  <a:moveTo>
                    <a:pt x="22860" y="867156"/>
                  </a:moveTo>
                  <a:lnTo>
                    <a:pt x="22859" y="855726"/>
                  </a:lnTo>
                  <a:lnTo>
                    <a:pt x="11430" y="845058"/>
                  </a:lnTo>
                  <a:lnTo>
                    <a:pt x="11430" y="867156"/>
                  </a:lnTo>
                  <a:lnTo>
                    <a:pt x="22860" y="867156"/>
                  </a:lnTo>
                  <a:close/>
                </a:path>
                <a:path w="1927860" h="867410">
                  <a:moveTo>
                    <a:pt x="1916429" y="22098"/>
                  </a:moveTo>
                  <a:lnTo>
                    <a:pt x="1904999" y="11430"/>
                  </a:lnTo>
                  <a:lnTo>
                    <a:pt x="1904999" y="22098"/>
                  </a:lnTo>
                  <a:lnTo>
                    <a:pt x="1916429" y="22098"/>
                  </a:lnTo>
                  <a:close/>
                </a:path>
                <a:path w="1927860" h="867410">
                  <a:moveTo>
                    <a:pt x="1916430" y="845058"/>
                  </a:moveTo>
                  <a:lnTo>
                    <a:pt x="1916429" y="22098"/>
                  </a:lnTo>
                  <a:lnTo>
                    <a:pt x="1904999" y="22098"/>
                  </a:lnTo>
                  <a:lnTo>
                    <a:pt x="1905000" y="845058"/>
                  </a:lnTo>
                  <a:lnTo>
                    <a:pt x="1916430" y="845058"/>
                  </a:lnTo>
                  <a:close/>
                </a:path>
                <a:path w="1927860" h="867410">
                  <a:moveTo>
                    <a:pt x="1916430" y="867156"/>
                  </a:moveTo>
                  <a:lnTo>
                    <a:pt x="1916430" y="845058"/>
                  </a:lnTo>
                  <a:lnTo>
                    <a:pt x="1905000" y="855726"/>
                  </a:lnTo>
                  <a:lnTo>
                    <a:pt x="1905000" y="867156"/>
                  </a:lnTo>
                  <a:lnTo>
                    <a:pt x="1916430" y="867156"/>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14" name="object 12">
            <a:extLst>
              <a:ext uri="{FF2B5EF4-FFF2-40B4-BE49-F238E27FC236}">
                <a16:creationId xmlns:a16="http://schemas.microsoft.com/office/drawing/2014/main" id="{E1428D09-97B4-6186-5503-F1C025822B1D}"/>
              </a:ext>
            </a:extLst>
          </p:cNvPr>
          <p:cNvSpPr txBox="1"/>
          <p:nvPr/>
        </p:nvSpPr>
        <p:spPr>
          <a:xfrm>
            <a:off x="1912844" y="4931037"/>
            <a:ext cx="1680882" cy="687617"/>
          </a:xfrm>
          <a:prstGeom prst="rect">
            <a:avLst/>
          </a:prstGeom>
        </p:spPr>
        <p:txBody>
          <a:bodyPr vert="horz" wrap="square" lIns="0" tIns="35299" rIns="0" bIns="0" rtlCol="0">
            <a:spAutoFit/>
          </a:bodyPr>
          <a:lstStyle/>
          <a:p>
            <a:pPr marL="80126" marR="250465">
              <a:spcBef>
                <a:spcPts val="278"/>
              </a:spcBef>
            </a:pPr>
            <a:r>
              <a:rPr sz="1059" spc="-4" dirty="0">
                <a:latin typeface="Arial" panose="020B0604020202020204" pitchFamily="34" charset="0"/>
                <a:cs typeface="Arial" panose="020B0604020202020204" pitchFamily="34" charset="0"/>
              </a:rPr>
              <a:t>Acceptance of MAP  application and  notification to taxpayer  within </a:t>
            </a:r>
            <a:r>
              <a:rPr sz="1059" u="sng" dirty="0">
                <a:solidFill>
                  <a:srgbClr val="FF6500"/>
                </a:solidFill>
                <a:uFill>
                  <a:solidFill>
                    <a:srgbClr val="FF6600"/>
                  </a:solidFill>
                </a:uFill>
                <a:latin typeface="Arial" panose="020B0604020202020204" pitchFamily="34" charset="0"/>
                <a:cs typeface="Arial" panose="020B0604020202020204" pitchFamily="34" charset="0"/>
              </a:rPr>
              <a:t>1</a:t>
            </a:r>
            <a:r>
              <a:rPr sz="1059" u="sng" spc="-18" dirty="0">
                <a:solidFill>
                  <a:srgbClr val="FF6500"/>
                </a:solidFill>
                <a:uFill>
                  <a:solidFill>
                    <a:srgbClr val="FF6600"/>
                  </a:solidFill>
                </a:uFill>
                <a:latin typeface="Arial" panose="020B0604020202020204" pitchFamily="34" charset="0"/>
                <a:cs typeface="Arial" panose="020B0604020202020204" pitchFamily="34" charset="0"/>
              </a:rPr>
              <a:t> </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month</a:t>
            </a:r>
            <a:endParaRPr sz="1059" dirty="0">
              <a:latin typeface="Arial" panose="020B0604020202020204" pitchFamily="34" charset="0"/>
              <a:cs typeface="Arial" panose="020B0604020202020204" pitchFamily="34" charset="0"/>
            </a:endParaRPr>
          </a:p>
        </p:txBody>
      </p:sp>
      <p:grpSp>
        <p:nvGrpSpPr>
          <p:cNvPr id="15" name="object 13">
            <a:extLst>
              <a:ext uri="{FF2B5EF4-FFF2-40B4-BE49-F238E27FC236}">
                <a16:creationId xmlns:a16="http://schemas.microsoft.com/office/drawing/2014/main" id="{7B2B5E69-1B06-56FC-9920-8B0928FD7635}"/>
              </a:ext>
            </a:extLst>
          </p:cNvPr>
          <p:cNvGrpSpPr/>
          <p:nvPr/>
        </p:nvGrpSpPr>
        <p:grpSpPr>
          <a:xfrm>
            <a:off x="1865106" y="3410846"/>
            <a:ext cx="3712509" cy="2159374"/>
            <a:chOff x="1443227" y="3865626"/>
            <a:chExt cx="4207510" cy="2447290"/>
          </a:xfrm>
        </p:grpSpPr>
        <p:sp>
          <p:nvSpPr>
            <p:cNvPr id="16" name="object 14">
              <a:extLst>
                <a:ext uri="{FF2B5EF4-FFF2-40B4-BE49-F238E27FC236}">
                  <a16:creationId xmlns:a16="http://schemas.microsoft.com/office/drawing/2014/main" id="{61DC0280-1F0B-92A3-52E8-A1B9DAAD8B2E}"/>
                </a:ext>
              </a:extLst>
            </p:cNvPr>
            <p:cNvSpPr/>
            <p:nvPr/>
          </p:nvSpPr>
          <p:spPr>
            <a:xfrm>
              <a:off x="1443227" y="3865626"/>
              <a:ext cx="102107" cy="102107"/>
            </a:xfrm>
            <a:prstGeom prst="rect">
              <a:avLst/>
            </a:prstGeom>
            <a:blipFill>
              <a:blip r:embed="rId3"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17" name="object 15">
              <a:extLst>
                <a:ext uri="{FF2B5EF4-FFF2-40B4-BE49-F238E27FC236}">
                  <a16:creationId xmlns:a16="http://schemas.microsoft.com/office/drawing/2014/main" id="{492B64F0-B245-9CC6-5879-81D7D78A14CB}"/>
                </a:ext>
              </a:extLst>
            </p:cNvPr>
            <p:cNvSpPr/>
            <p:nvPr/>
          </p:nvSpPr>
          <p:spPr>
            <a:xfrm>
              <a:off x="2772156" y="3994403"/>
              <a:ext cx="1760220" cy="1473200"/>
            </a:xfrm>
            <a:custGeom>
              <a:avLst/>
              <a:gdLst/>
              <a:ahLst/>
              <a:cxnLst/>
              <a:rect l="l" t="t" r="r" b="b"/>
              <a:pathLst>
                <a:path w="1760220" h="1473200">
                  <a:moveTo>
                    <a:pt x="1760220" y="1450848"/>
                  </a:moveTo>
                  <a:lnTo>
                    <a:pt x="48768" y="1450848"/>
                  </a:lnTo>
                  <a:lnTo>
                    <a:pt x="48768" y="76200"/>
                  </a:lnTo>
                  <a:lnTo>
                    <a:pt x="76200" y="76200"/>
                  </a:lnTo>
                  <a:lnTo>
                    <a:pt x="38100" y="0"/>
                  </a:lnTo>
                  <a:lnTo>
                    <a:pt x="0" y="76200"/>
                  </a:lnTo>
                  <a:lnTo>
                    <a:pt x="26670" y="76200"/>
                  </a:lnTo>
                  <a:lnTo>
                    <a:pt x="26670" y="1450848"/>
                  </a:lnTo>
                  <a:lnTo>
                    <a:pt x="22098" y="1450848"/>
                  </a:lnTo>
                  <a:lnTo>
                    <a:pt x="22098" y="1462290"/>
                  </a:lnTo>
                  <a:lnTo>
                    <a:pt x="22098" y="1472946"/>
                  </a:lnTo>
                  <a:lnTo>
                    <a:pt x="1760220" y="1472946"/>
                  </a:lnTo>
                  <a:lnTo>
                    <a:pt x="1760220" y="1462290"/>
                  </a:lnTo>
                  <a:lnTo>
                    <a:pt x="1760220" y="1450848"/>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18" name="object 16">
              <a:extLst>
                <a:ext uri="{FF2B5EF4-FFF2-40B4-BE49-F238E27FC236}">
                  <a16:creationId xmlns:a16="http://schemas.microsoft.com/office/drawing/2014/main" id="{D70BE17A-4C53-4763-82C4-D37010EE9DC2}"/>
                </a:ext>
              </a:extLst>
            </p:cNvPr>
            <p:cNvSpPr/>
            <p:nvPr/>
          </p:nvSpPr>
          <p:spPr>
            <a:xfrm>
              <a:off x="3736085" y="5456682"/>
              <a:ext cx="1903095" cy="844550"/>
            </a:xfrm>
            <a:custGeom>
              <a:avLst/>
              <a:gdLst/>
              <a:ahLst/>
              <a:cxnLst/>
              <a:rect l="l" t="t" r="r" b="b"/>
              <a:pathLst>
                <a:path w="1903095" h="844550">
                  <a:moveTo>
                    <a:pt x="1902714" y="844296"/>
                  </a:moveTo>
                  <a:lnTo>
                    <a:pt x="1902714" y="0"/>
                  </a:lnTo>
                  <a:lnTo>
                    <a:pt x="0" y="0"/>
                  </a:lnTo>
                  <a:lnTo>
                    <a:pt x="0" y="844296"/>
                  </a:lnTo>
                  <a:lnTo>
                    <a:pt x="1902714" y="844296"/>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19" name="object 17">
              <a:extLst>
                <a:ext uri="{FF2B5EF4-FFF2-40B4-BE49-F238E27FC236}">
                  <a16:creationId xmlns:a16="http://schemas.microsoft.com/office/drawing/2014/main" id="{0F4F7D20-FF23-6C0E-1B83-F08B3320660A}"/>
                </a:ext>
              </a:extLst>
            </p:cNvPr>
            <p:cNvSpPr/>
            <p:nvPr/>
          </p:nvSpPr>
          <p:spPr>
            <a:xfrm>
              <a:off x="3724655" y="5445252"/>
              <a:ext cx="1925955" cy="867410"/>
            </a:xfrm>
            <a:custGeom>
              <a:avLst/>
              <a:gdLst/>
              <a:ahLst/>
              <a:cxnLst/>
              <a:rect l="l" t="t" r="r" b="b"/>
              <a:pathLst>
                <a:path w="1925954" h="867410">
                  <a:moveTo>
                    <a:pt x="1925574" y="867156"/>
                  </a:moveTo>
                  <a:lnTo>
                    <a:pt x="1925574" y="0"/>
                  </a:lnTo>
                  <a:lnTo>
                    <a:pt x="0" y="0"/>
                  </a:lnTo>
                  <a:lnTo>
                    <a:pt x="0" y="867156"/>
                  </a:lnTo>
                  <a:lnTo>
                    <a:pt x="11430" y="867156"/>
                  </a:lnTo>
                  <a:lnTo>
                    <a:pt x="11430" y="22098"/>
                  </a:lnTo>
                  <a:lnTo>
                    <a:pt x="22098" y="11430"/>
                  </a:lnTo>
                  <a:lnTo>
                    <a:pt x="22098" y="22098"/>
                  </a:lnTo>
                  <a:lnTo>
                    <a:pt x="1903476" y="22098"/>
                  </a:lnTo>
                  <a:lnTo>
                    <a:pt x="1903476" y="11430"/>
                  </a:lnTo>
                  <a:lnTo>
                    <a:pt x="1914144" y="22098"/>
                  </a:lnTo>
                  <a:lnTo>
                    <a:pt x="1914144" y="867156"/>
                  </a:lnTo>
                  <a:lnTo>
                    <a:pt x="1925574" y="867156"/>
                  </a:lnTo>
                  <a:close/>
                </a:path>
                <a:path w="1925954" h="867410">
                  <a:moveTo>
                    <a:pt x="22098" y="22098"/>
                  </a:moveTo>
                  <a:lnTo>
                    <a:pt x="22098" y="11430"/>
                  </a:lnTo>
                  <a:lnTo>
                    <a:pt x="11430" y="22098"/>
                  </a:lnTo>
                  <a:lnTo>
                    <a:pt x="22098" y="22098"/>
                  </a:lnTo>
                  <a:close/>
                </a:path>
                <a:path w="1925954" h="867410">
                  <a:moveTo>
                    <a:pt x="22098" y="845058"/>
                  </a:moveTo>
                  <a:lnTo>
                    <a:pt x="22098" y="22098"/>
                  </a:lnTo>
                  <a:lnTo>
                    <a:pt x="11430" y="22098"/>
                  </a:lnTo>
                  <a:lnTo>
                    <a:pt x="11430" y="845058"/>
                  </a:lnTo>
                  <a:lnTo>
                    <a:pt x="22098" y="845058"/>
                  </a:lnTo>
                  <a:close/>
                </a:path>
                <a:path w="1925954" h="867410">
                  <a:moveTo>
                    <a:pt x="1914144" y="845058"/>
                  </a:moveTo>
                  <a:lnTo>
                    <a:pt x="11430" y="845058"/>
                  </a:lnTo>
                  <a:lnTo>
                    <a:pt x="22098" y="855726"/>
                  </a:lnTo>
                  <a:lnTo>
                    <a:pt x="22098" y="867156"/>
                  </a:lnTo>
                  <a:lnTo>
                    <a:pt x="1903476" y="867156"/>
                  </a:lnTo>
                  <a:lnTo>
                    <a:pt x="1903476" y="855726"/>
                  </a:lnTo>
                  <a:lnTo>
                    <a:pt x="1914144" y="845058"/>
                  </a:lnTo>
                  <a:close/>
                </a:path>
                <a:path w="1925954" h="867410">
                  <a:moveTo>
                    <a:pt x="22098" y="867156"/>
                  </a:moveTo>
                  <a:lnTo>
                    <a:pt x="22098" y="855726"/>
                  </a:lnTo>
                  <a:lnTo>
                    <a:pt x="11430" y="845058"/>
                  </a:lnTo>
                  <a:lnTo>
                    <a:pt x="11430" y="867156"/>
                  </a:lnTo>
                  <a:lnTo>
                    <a:pt x="22098" y="867156"/>
                  </a:lnTo>
                  <a:close/>
                </a:path>
                <a:path w="1925954" h="867410">
                  <a:moveTo>
                    <a:pt x="1914144" y="22098"/>
                  </a:moveTo>
                  <a:lnTo>
                    <a:pt x="1903476" y="11430"/>
                  </a:lnTo>
                  <a:lnTo>
                    <a:pt x="1903476" y="22098"/>
                  </a:lnTo>
                  <a:lnTo>
                    <a:pt x="1914144" y="22098"/>
                  </a:lnTo>
                  <a:close/>
                </a:path>
                <a:path w="1925954" h="867410">
                  <a:moveTo>
                    <a:pt x="1914144" y="845058"/>
                  </a:moveTo>
                  <a:lnTo>
                    <a:pt x="1914144" y="22098"/>
                  </a:lnTo>
                  <a:lnTo>
                    <a:pt x="1903476" y="22098"/>
                  </a:lnTo>
                  <a:lnTo>
                    <a:pt x="1903476" y="845058"/>
                  </a:lnTo>
                  <a:lnTo>
                    <a:pt x="1914144" y="845058"/>
                  </a:lnTo>
                  <a:close/>
                </a:path>
                <a:path w="1925954" h="867410">
                  <a:moveTo>
                    <a:pt x="1914144" y="867156"/>
                  </a:moveTo>
                  <a:lnTo>
                    <a:pt x="1914144" y="845058"/>
                  </a:lnTo>
                  <a:lnTo>
                    <a:pt x="1903476" y="855726"/>
                  </a:lnTo>
                  <a:lnTo>
                    <a:pt x="1903476" y="867156"/>
                  </a:lnTo>
                  <a:lnTo>
                    <a:pt x="1914144" y="867156"/>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20" name="object 18">
            <a:extLst>
              <a:ext uri="{FF2B5EF4-FFF2-40B4-BE49-F238E27FC236}">
                <a16:creationId xmlns:a16="http://schemas.microsoft.com/office/drawing/2014/main" id="{4C787AD9-47E3-0304-8819-E0638B19D9E0}"/>
              </a:ext>
            </a:extLst>
          </p:cNvPr>
          <p:cNvSpPr txBox="1"/>
          <p:nvPr/>
        </p:nvSpPr>
        <p:spPr>
          <a:xfrm>
            <a:off x="3888217" y="4839148"/>
            <a:ext cx="1679201" cy="663289"/>
          </a:xfrm>
          <a:prstGeom prst="rect">
            <a:avLst/>
          </a:prstGeom>
        </p:spPr>
        <p:txBody>
          <a:bodyPr vert="horz" wrap="square" lIns="0" tIns="11206" rIns="0" bIns="0" rtlCol="0">
            <a:spAutoFit/>
          </a:bodyPr>
          <a:lstStyle/>
          <a:p>
            <a:pPr marL="79566" marR="109263">
              <a:spcBef>
                <a:spcPts val="88"/>
              </a:spcBef>
            </a:pPr>
            <a:r>
              <a:rPr sz="1059" spc="-4" dirty="0">
                <a:latin typeface="Arial" panose="020B0604020202020204" pitchFamily="34" charset="0"/>
                <a:cs typeface="Arial" panose="020B0604020202020204" pitchFamily="34" charset="0"/>
              </a:rPr>
              <a:t>Analysis </a:t>
            </a:r>
            <a:r>
              <a:rPr sz="1059" dirty="0">
                <a:latin typeface="Arial" panose="020B0604020202020204" pitchFamily="34" charset="0"/>
                <a:cs typeface="Arial" panose="020B0604020202020204" pitchFamily="34" charset="0"/>
              </a:rPr>
              <a:t>&amp; </a:t>
            </a:r>
            <a:r>
              <a:rPr sz="1059" spc="-4" dirty="0">
                <a:latin typeface="Arial" panose="020B0604020202020204" pitchFamily="34" charset="0"/>
                <a:cs typeface="Arial" panose="020B0604020202020204" pitchFamily="34" charset="0"/>
              </a:rPr>
              <a:t>Evaluation by  the CA and issuance of  position paper within </a:t>
            </a:r>
            <a:r>
              <a:rPr sz="1059" u="sng" dirty="0">
                <a:solidFill>
                  <a:srgbClr val="FF6500"/>
                </a:solidFill>
                <a:uFill>
                  <a:solidFill>
                    <a:srgbClr val="FF6600"/>
                  </a:solidFill>
                </a:uFill>
                <a:latin typeface="Arial" panose="020B0604020202020204" pitchFamily="34" charset="0"/>
                <a:cs typeface="Arial" panose="020B0604020202020204" pitchFamily="34" charset="0"/>
              </a:rPr>
              <a:t>4</a:t>
            </a:r>
            <a:r>
              <a:rPr sz="1059" u="sng" spc="-84" dirty="0">
                <a:solidFill>
                  <a:srgbClr val="FF6500"/>
                </a:solidFill>
                <a:uFill>
                  <a:solidFill>
                    <a:srgbClr val="FF6600"/>
                  </a:solidFill>
                </a:uFill>
                <a:latin typeface="Arial" panose="020B0604020202020204" pitchFamily="34" charset="0"/>
                <a:cs typeface="Arial" panose="020B0604020202020204" pitchFamily="34" charset="0"/>
              </a:rPr>
              <a:t> </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to </a:t>
            </a:r>
            <a:r>
              <a:rPr sz="1059" spc="-4" dirty="0">
                <a:solidFill>
                  <a:srgbClr val="FF6500"/>
                </a:solidFill>
                <a:latin typeface="Arial" panose="020B0604020202020204" pitchFamily="34" charset="0"/>
                <a:cs typeface="Arial" panose="020B0604020202020204" pitchFamily="34" charset="0"/>
              </a:rPr>
              <a:t> </a:t>
            </a:r>
            <a:r>
              <a:rPr sz="1059" u="sng" dirty="0">
                <a:solidFill>
                  <a:srgbClr val="FF6500"/>
                </a:solidFill>
                <a:uFill>
                  <a:solidFill>
                    <a:srgbClr val="FF6600"/>
                  </a:solidFill>
                </a:uFill>
                <a:latin typeface="Arial" panose="020B0604020202020204" pitchFamily="34" charset="0"/>
                <a:cs typeface="Arial" panose="020B0604020202020204" pitchFamily="34" charset="0"/>
              </a:rPr>
              <a:t>6</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 months</a:t>
            </a:r>
            <a:endParaRPr sz="1059" dirty="0">
              <a:latin typeface="Arial" panose="020B0604020202020204" pitchFamily="34" charset="0"/>
              <a:cs typeface="Arial" panose="020B0604020202020204" pitchFamily="34" charset="0"/>
            </a:endParaRPr>
          </a:p>
        </p:txBody>
      </p:sp>
      <p:grpSp>
        <p:nvGrpSpPr>
          <p:cNvPr id="21" name="object 19">
            <a:extLst>
              <a:ext uri="{FF2B5EF4-FFF2-40B4-BE49-F238E27FC236}">
                <a16:creationId xmlns:a16="http://schemas.microsoft.com/office/drawing/2014/main" id="{858C311D-9AC6-B8C2-5BAC-351E60805C6D}"/>
              </a:ext>
            </a:extLst>
          </p:cNvPr>
          <p:cNvGrpSpPr/>
          <p:nvPr/>
        </p:nvGrpSpPr>
        <p:grpSpPr>
          <a:xfrm>
            <a:off x="1264023" y="2325668"/>
            <a:ext cx="7261412" cy="1312769"/>
            <a:chOff x="762000" y="2635757"/>
            <a:chExt cx="8229600" cy="1487805"/>
          </a:xfrm>
        </p:grpSpPr>
        <p:sp>
          <p:nvSpPr>
            <p:cNvPr id="22" name="object 20">
              <a:extLst>
                <a:ext uri="{FF2B5EF4-FFF2-40B4-BE49-F238E27FC236}">
                  <a16:creationId xmlns:a16="http://schemas.microsoft.com/office/drawing/2014/main" id="{54460D09-47A9-F2CE-B42E-20606BA72661}"/>
                </a:ext>
              </a:extLst>
            </p:cNvPr>
            <p:cNvSpPr/>
            <p:nvPr/>
          </p:nvSpPr>
          <p:spPr>
            <a:xfrm>
              <a:off x="2747010" y="3865625"/>
              <a:ext cx="108966" cy="102107"/>
            </a:xfrm>
            <a:prstGeom prst="rect">
              <a:avLst/>
            </a:prstGeom>
            <a:blipFill>
              <a:blip r:embed="rId4"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23" name="object 21">
              <a:extLst>
                <a:ext uri="{FF2B5EF4-FFF2-40B4-BE49-F238E27FC236}">
                  <a16:creationId xmlns:a16="http://schemas.microsoft.com/office/drawing/2014/main" id="{A81EF39C-90C4-2193-FD4C-13ABADC04B2D}"/>
                </a:ext>
              </a:extLst>
            </p:cNvPr>
            <p:cNvSpPr/>
            <p:nvPr/>
          </p:nvSpPr>
          <p:spPr>
            <a:xfrm>
              <a:off x="762000" y="3713225"/>
              <a:ext cx="8229600" cy="410209"/>
            </a:xfrm>
            <a:custGeom>
              <a:avLst/>
              <a:gdLst/>
              <a:ahLst/>
              <a:cxnLst/>
              <a:rect l="l" t="t" r="r" b="b"/>
              <a:pathLst>
                <a:path w="8229600" h="410210">
                  <a:moveTo>
                    <a:pt x="7888985" y="273558"/>
                  </a:moveTo>
                  <a:lnTo>
                    <a:pt x="7888985" y="137160"/>
                  </a:lnTo>
                  <a:lnTo>
                    <a:pt x="0" y="137160"/>
                  </a:lnTo>
                  <a:lnTo>
                    <a:pt x="0" y="273558"/>
                  </a:lnTo>
                  <a:lnTo>
                    <a:pt x="7888985" y="273558"/>
                  </a:lnTo>
                  <a:close/>
                </a:path>
                <a:path w="8229600" h="410210">
                  <a:moveTo>
                    <a:pt x="8229600" y="204978"/>
                  </a:moveTo>
                  <a:lnTo>
                    <a:pt x="7820405" y="0"/>
                  </a:lnTo>
                  <a:lnTo>
                    <a:pt x="7820405" y="137160"/>
                  </a:lnTo>
                  <a:lnTo>
                    <a:pt x="7888985" y="137160"/>
                  </a:lnTo>
                  <a:lnTo>
                    <a:pt x="7888985" y="375602"/>
                  </a:lnTo>
                  <a:lnTo>
                    <a:pt x="8229600" y="204978"/>
                  </a:lnTo>
                  <a:close/>
                </a:path>
                <a:path w="8229600" h="410210">
                  <a:moveTo>
                    <a:pt x="7888985" y="375602"/>
                  </a:moveTo>
                  <a:lnTo>
                    <a:pt x="7888985" y="273558"/>
                  </a:lnTo>
                  <a:lnTo>
                    <a:pt x="7820405" y="273558"/>
                  </a:lnTo>
                  <a:lnTo>
                    <a:pt x="7820405" y="409956"/>
                  </a:lnTo>
                  <a:lnTo>
                    <a:pt x="7888985" y="375602"/>
                  </a:lnTo>
                  <a:close/>
                </a:path>
              </a:pathLst>
            </a:custGeom>
            <a:solidFill>
              <a:srgbClr val="FF99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24" name="object 22">
              <a:extLst>
                <a:ext uri="{FF2B5EF4-FFF2-40B4-BE49-F238E27FC236}">
                  <a16:creationId xmlns:a16="http://schemas.microsoft.com/office/drawing/2014/main" id="{49CAA6FC-F586-4600-D0F5-34A8B1CB42E5}"/>
                </a:ext>
              </a:extLst>
            </p:cNvPr>
            <p:cNvSpPr/>
            <p:nvPr/>
          </p:nvSpPr>
          <p:spPr>
            <a:xfrm>
              <a:off x="776477" y="3015233"/>
              <a:ext cx="76200" cy="841375"/>
            </a:xfrm>
            <a:custGeom>
              <a:avLst/>
              <a:gdLst/>
              <a:ahLst/>
              <a:cxnLst/>
              <a:rect l="l" t="t" r="r" b="b"/>
              <a:pathLst>
                <a:path w="76200" h="841375">
                  <a:moveTo>
                    <a:pt x="76199" y="765048"/>
                  </a:moveTo>
                  <a:lnTo>
                    <a:pt x="0" y="765048"/>
                  </a:lnTo>
                  <a:lnTo>
                    <a:pt x="27432" y="819912"/>
                  </a:lnTo>
                  <a:lnTo>
                    <a:pt x="27432" y="778002"/>
                  </a:lnTo>
                  <a:lnTo>
                    <a:pt x="49529" y="778002"/>
                  </a:lnTo>
                  <a:lnTo>
                    <a:pt x="49529" y="818388"/>
                  </a:lnTo>
                  <a:lnTo>
                    <a:pt x="76199" y="765048"/>
                  </a:lnTo>
                  <a:close/>
                </a:path>
                <a:path w="76200" h="841375">
                  <a:moveTo>
                    <a:pt x="49529" y="765048"/>
                  </a:moveTo>
                  <a:lnTo>
                    <a:pt x="49529" y="0"/>
                  </a:lnTo>
                  <a:lnTo>
                    <a:pt x="27431" y="0"/>
                  </a:lnTo>
                  <a:lnTo>
                    <a:pt x="27432" y="765048"/>
                  </a:lnTo>
                  <a:lnTo>
                    <a:pt x="49529" y="765048"/>
                  </a:lnTo>
                  <a:close/>
                </a:path>
                <a:path w="76200" h="841375">
                  <a:moveTo>
                    <a:pt x="49529" y="818388"/>
                  </a:moveTo>
                  <a:lnTo>
                    <a:pt x="49529" y="778002"/>
                  </a:lnTo>
                  <a:lnTo>
                    <a:pt x="27432" y="778002"/>
                  </a:lnTo>
                  <a:lnTo>
                    <a:pt x="27432" y="819912"/>
                  </a:lnTo>
                  <a:lnTo>
                    <a:pt x="38099" y="841248"/>
                  </a:lnTo>
                  <a:lnTo>
                    <a:pt x="49529" y="818388"/>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25" name="object 23">
              <a:extLst>
                <a:ext uri="{FF2B5EF4-FFF2-40B4-BE49-F238E27FC236}">
                  <a16:creationId xmlns:a16="http://schemas.microsoft.com/office/drawing/2014/main" id="{FFC9C5E1-ECA1-9C30-D845-453C4B8B255C}"/>
                </a:ext>
              </a:extLst>
            </p:cNvPr>
            <p:cNvSpPr/>
            <p:nvPr/>
          </p:nvSpPr>
          <p:spPr>
            <a:xfrm>
              <a:off x="810005" y="2646425"/>
              <a:ext cx="1752600" cy="662305"/>
            </a:xfrm>
            <a:custGeom>
              <a:avLst/>
              <a:gdLst/>
              <a:ahLst/>
              <a:cxnLst/>
              <a:rect l="l" t="t" r="r" b="b"/>
              <a:pathLst>
                <a:path w="1752600" h="662304">
                  <a:moveTo>
                    <a:pt x="1752600" y="662177"/>
                  </a:moveTo>
                  <a:lnTo>
                    <a:pt x="1752600" y="0"/>
                  </a:lnTo>
                  <a:lnTo>
                    <a:pt x="0" y="0"/>
                  </a:lnTo>
                  <a:lnTo>
                    <a:pt x="0" y="662177"/>
                  </a:lnTo>
                  <a:lnTo>
                    <a:pt x="1752600" y="662177"/>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26" name="object 24">
              <a:extLst>
                <a:ext uri="{FF2B5EF4-FFF2-40B4-BE49-F238E27FC236}">
                  <a16:creationId xmlns:a16="http://schemas.microsoft.com/office/drawing/2014/main" id="{1EAF723E-8F67-A81C-E647-3F5BA4B4C7BF}"/>
                </a:ext>
              </a:extLst>
            </p:cNvPr>
            <p:cNvSpPr/>
            <p:nvPr/>
          </p:nvSpPr>
          <p:spPr>
            <a:xfrm>
              <a:off x="798576" y="2635757"/>
              <a:ext cx="1775460" cy="684530"/>
            </a:xfrm>
            <a:custGeom>
              <a:avLst/>
              <a:gdLst/>
              <a:ahLst/>
              <a:cxnLst/>
              <a:rect l="l" t="t" r="r" b="b"/>
              <a:pathLst>
                <a:path w="1775460" h="684529">
                  <a:moveTo>
                    <a:pt x="1775460" y="684276"/>
                  </a:moveTo>
                  <a:lnTo>
                    <a:pt x="1775460" y="0"/>
                  </a:lnTo>
                  <a:lnTo>
                    <a:pt x="0" y="0"/>
                  </a:lnTo>
                  <a:lnTo>
                    <a:pt x="0" y="684276"/>
                  </a:lnTo>
                  <a:lnTo>
                    <a:pt x="11430" y="684276"/>
                  </a:lnTo>
                  <a:lnTo>
                    <a:pt x="11430" y="22097"/>
                  </a:lnTo>
                  <a:lnTo>
                    <a:pt x="22860" y="10667"/>
                  </a:lnTo>
                  <a:lnTo>
                    <a:pt x="22860" y="22097"/>
                  </a:lnTo>
                  <a:lnTo>
                    <a:pt x="1752600" y="22097"/>
                  </a:lnTo>
                  <a:lnTo>
                    <a:pt x="1752600" y="10667"/>
                  </a:lnTo>
                  <a:lnTo>
                    <a:pt x="1764029" y="22097"/>
                  </a:lnTo>
                  <a:lnTo>
                    <a:pt x="1764030" y="684276"/>
                  </a:lnTo>
                  <a:lnTo>
                    <a:pt x="1775460" y="684276"/>
                  </a:lnTo>
                  <a:close/>
                </a:path>
                <a:path w="1775460" h="684529">
                  <a:moveTo>
                    <a:pt x="22860" y="22097"/>
                  </a:moveTo>
                  <a:lnTo>
                    <a:pt x="22860" y="10667"/>
                  </a:lnTo>
                  <a:lnTo>
                    <a:pt x="11430" y="22097"/>
                  </a:lnTo>
                  <a:lnTo>
                    <a:pt x="22860" y="22097"/>
                  </a:lnTo>
                  <a:close/>
                </a:path>
                <a:path w="1775460" h="684529">
                  <a:moveTo>
                    <a:pt x="22860" y="662177"/>
                  </a:moveTo>
                  <a:lnTo>
                    <a:pt x="22860" y="22097"/>
                  </a:lnTo>
                  <a:lnTo>
                    <a:pt x="11430" y="22097"/>
                  </a:lnTo>
                  <a:lnTo>
                    <a:pt x="11430" y="662177"/>
                  </a:lnTo>
                  <a:lnTo>
                    <a:pt x="22860" y="662177"/>
                  </a:lnTo>
                  <a:close/>
                </a:path>
                <a:path w="1775460" h="684529">
                  <a:moveTo>
                    <a:pt x="1764030" y="662177"/>
                  </a:moveTo>
                  <a:lnTo>
                    <a:pt x="11430" y="662177"/>
                  </a:lnTo>
                  <a:lnTo>
                    <a:pt x="22860" y="672845"/>
                  </a:lnTo>
                  <a:lnTo>
                    <a:pt x="22860" y="684276"/>
                  </a:lnTo>
                  <a:lnTo>
                    <a:pt x="1752600" y="684276"/>
                  </a:lnTo>
                  <a:lnTo>
                    <a:pt x="1752600" y="672845"/>
                  </a:lnTo>
                  <a:lnTo>
                    <a:pt x="1764030" y="662177"/>
                  </a:lnTo>
                  <a:close/>
                </a:path>
                <a:path w="1775460" h="684529">
                  <a:moveTo>
                    <a:pt x="22860" y="684276"/>
                  </a:moveTo>
                  <a:lnTo>
                    <a:pt x="22860" y="672845"/>
                  </a:lnTo>
                  <a:lnTo>
                    <a:pt x="11430" y="662177"/>
                  </a:lnTo>
                  <a:lnTo>
                    <a:pt x="11430" y="684276"/>
                  </a:lnTo>
                  <a:lnTo>
                    <a:pt x="22860" y="684276"/>
                  </a:lnTo>
                  <a:close/>
                </a:path>
                <a:path w="1775460" h="684529">
                  <a:moveTo>
                    <a:pt x="1764029" y="22097"/>
                  </a:moveTo>
                  <a:lnTo>
                    <a:pt x="1752600" y="10667"/>
                  </a:lnTo>
                  <a:lnTo>
                    <a:pt x="1752600" y="22097"/>
                  </a:lnTo>
                  <a:lnTo>
                    <a:pt x="1764029" y="22097"/>
                  </a:lnTo>
                  <a:close/>
                </a:path>
                <a:path w="1775460" h="684529">
                  <a:moveTo>
                    <a:pt x="1764030" y="662177"/>
                  </a:moveTo>
                  <a:lnTo>
                    <a:pt x="1764029" y="22097"/>
                  </a:lnTo>
                  <a:lnTo>
                    <a:pt x="1752600" y="22097"/>
                  </a:lnTo>
                  <a:lnTo>
                    <a:pt x="1752600" y="662177"/>
                  </a:lnTo>
                  <a:lnTo>
                    <a:pt x="1764030" y="662177"/>
                  </a:lnTo>
                  <a:close/>
                </a:path>
                <a:path w="1775460" h="684529">
                  <a:moveTo>
                    <a:pt x="1764030" y="684276"/>
                  </a:moveTo>
                  <a:lnTo>
                    <a:pt x="1764030" y="662177"/>
                  </a:lnTo>
                  <a:lnTo>
                    <a:pt x="1752600" y="672845"/>
                  </a:lnTo>
                  <a:lnTo>
                    <a:pt x="1752600" y="684276"/>
                  </a:lnTo>
                  <a:lnTo>
                    <a:pt x="1764030" y="684276"/>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28" name="object 26">
            <a:extLst>
              <a:ext uri="{FF2B5EF4-FFF2-40B4-BE49-F238E27FC236}">
                <a16:creationId xmlns:a16="http://schemas.microsoft.com/office/drawing/2014/main" id="{94797D53-CB9B-DC18-4915-17FD7B8C33A3}"/>
              </a:ext>
            </a:extLst>
          </p:cNvPr>
          <p:cNvSpPr txBox="1"/>
          <p:nvPr/>
        </p:nvSpPr>
        <p:spPr>
          <a:xfrm>
            <a:off x="1306381" y="2335082"/>
            <a:ext cx="1546412" cy="525189"/>
          </a:xfrm>
          <a:prstGeom prst="rect">
            <a:avLst/>
          </a:prstGeom>
        </p:spPr>
        <p:txBody>
          <a:bodyPr vert="horz" wrap="square" lIns="0" tIns="35859" rIns="0" bIns="0" rtlCol="0">
            <a:spAutoFit/>
          </a:bodyPr>
          <a:lstStyle/>
          <a:p>
            <a:pPr marL="80687" marR="123271">
              <a:spcBef>
                <a:spcPts val="282"/>
              </a:spcBef>
            </a:pPr>
            <a:r>
              <a:rPr sz="1059" spc="-4" dirty="0">
                <a:latin typeface="Arial" panose="020B0604020202020204" pitchFamily="34" charset="0"/>
                <a:cs typeface="Arial" panose="020B0604020202020204" pitchFamily="34" charset="0"/>
              </a:rPr>
              <a:t>MAP application filed  within </a:t>
            </a:r>
            <a:r>
              <a:rPr sz="1059" u="sng" dirty="0">
                <a:solidFill>
                  <a:srgbClr val="FF6500"/>
                </a:solidFill>
                <a:uFill>
                  <a:solidFill>
                    <a:srgbClr val="FF6600"/>
                  </a:solidFill>
                </a:uFill>
                <a:latin typeface="Arial" panose="020B0604020202020204" pitchFamily="34" charset="0"/>
                <a:cs typeface="Arial" panose="020B0604020202020204" pitchFamily="34" charset="0"/>
              </a:rPr>
              <a:t>3 </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years</a:t>
            </a:r>
            <a:r>
              <a:rPr sz="1059" spc="-4" dirty="0">
                <a:solidFill>
                  <a:srgbClr val="FF6500"/>
                </a:solidFill>
                <a:latin typeface="Arial" panose="020B0604020202020204" pitchFamily="34" charset="0"/>
                <a:cs typeface="Arial" panose="020B0604020202020204" pitchFamily="34" charset="0"/>
              </a:rPr>
              <a:t> </a:t>
            </a:r>
            <a:r>
              <a:rPr sz="1059" spc="-4" dirty="0">
                <a:latin typeface="Arial" panose="020B0604020202020204" pitchFamily="34" charset="0"/>
                <a:cs typeface="Arial" panose="020B0604020202020204" pitchFamily="34" charset="0"/>
              </a:rPr>
              <a:t>of</a:t>
            </a:r>
            <a:r>
              <a:rPr sz="1059" spc="-79" dirty="0">
                <a:latin typeface="Arial" panose="020B0604020202020204" pitchFamily="34" charset="0"/>
                <a:cs typeface="Arial" panose="020B0604020202020204" pitchFamily="34" charset="0"/>
              </a:rPr>
              <a:t> </a:t>
            </a:r>
            <a:r>
              <a:rPr sz="1059" spc="-4" dirty="0">
                <a:latin typeface="Arial" panose="020B0604020202020204" pitchFamily="34" charset="0"/>
                <a:cs typeface="Arial" panose="020B0604020202020204" pitchFamily="34" charset="0"/>
              </a:rPr>
              <a:t>being  aggrieved</a:t>
            </a:r>
            <a:endParaRPr sz="1059" dirty="0">
              <a:latin typeface="Arial" panose="020B0604020202020204" pitchFamily="34" charset="0"/>
              <a:cs typeface="Arial" panose="020B0604020202020204" pitchFamily="34" charset="0"/>
            </a:endParaRPr>
          </a:p>
        </p:txBody>
      </p:sp>
      <p:grpSp>
        <p:nvGrpSpPr>
          <p:cNvPr id="29" name="object 27">
            <a:extLst>
              <a:ext uri="{FF2B5EF4-FFF2-40B4-BE49-F238E27FC236}">
                <a16:creationId xmlns:a16="http://schemas.microsoft.com/office/drawing/2014/main" id="{2AD4469D-90B7-45F7-62ED-8DCABCD47A8E}"/>
              </a:ext>
            </a:extLst>
          </p:cNvPr>
          <p:cNvGrpSpPr/>
          <p:nvPr/>
        </p:nvGrpSpPr>
        <p:grpSpPr>
          <a:xfrm>
            <a:off x="1264023" y="3410847"/>
            <a:ext cx="1892674" cy="1272428"/>
            <a:chOff x="762000" y="3865626"/>
            <a:chExt cx="2145030" cy="1442085"/>
          </a:xfrm>
        </p:grpSpPr>
        <p:sp>
          <p:nvSpPr>
            <p:cNvPr id="30" name="object 28">
              <a:extLst>
                <a:ext uri="{FF2B5EF4-FFF2-40B4-BE49-F238E27FC236}">
                  <a16:creationId xmlns:a16="http://schemas.microsoft.com/office/drawing/2014/main" id="{457EFAF0-3050-4CF7-64F0-AEDB3A749B48}"/>
                </a:ext>
              </a:extLst>
            </p:cNvPr>
            <p:cNvSpPr/>
            <p:nvPr/>
          </p:nvSpPr>
          <p:spPr>
            <a:xfrm>
              <a:off x="762000" y="3865626"/>
              <a:ext cx="102107" cy="102107"/>
            </a:xfrm>
            <a:prstGeom prst="rect">
              <a:avLst/>
            </a:prstGeom>
            <a:blipFill>
              <a:blip r:embed="rId5"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31" name="object 29">
              <a:extLst>
                <a:ext uri="{FF2B5EF4-FFF2-40B4-BE49-F238E27FC236}">
                  <a16:creationId xmlns:a16="http://schemas.microsoft.com/office/drawing/2014/main" id="{C47A4B21-9CD0-6A05-6053-5D2D9660CA7D}"/>
                </a:ext>
              </a:extLst>
            </p:cNvPr>
            <p:cNvSpPr/>
            <p:nvPr/>
          </p:nvSpPr>
          <p:spPr>
            <a:xfrm>
              <a:off x="1104900" y="3979926"/>
              <a:ext cx="76200" cy="1005205"/>
            </a:xfrm>
            <a:custGeom>
              <a:avLst/>
              <a:gdLst/>
              <a:ahLst/>
              <a:cxnLst/>
              <a:rect l="l" t="t" r="r" b="b"/>
              <a:pathLst>
                <a:path w="76200" h="1005204">
                  <a:moveTo>
                    <a:pt x="76200" y="76200"/>
                  </a:moveTo>
                  <a:lnTo>
                    <a:pt x="38100" y="0"/>
                  </a:lnTo>
                  <a:lnTo>
                    <a:pt x="0" y="76200"/>
                  </a:lnTo>
                  <a:lnTo>
                    <a:pt x="27432" y="76200"/>
                  </a:lnTo>
                  <a:lnTo>
                    <a:pt x="27432" y="64007"/>
                  </a:lnTo>
                  <a:lnTo>
                    <a:pt x="49530" y="64007"/>
                  </a:lnTo>
                  <a:lnTo>
                    <a:pt x="49530" y="76200"/>
                  </a:lnTo>
                  <a:lnTo>
                    <a:pt x="76200" y="76200"/>
                  </a:lnTo>
                  <a:close/>
                </a:path>
                <a:path w="76200" h="1005204">
                  <a:moveTo>
                    <a:pt x="49530" y="76200"/>
                  </a:moveTo>
                  <a:lnTo>
                    <a:pt x="49530" y="64007"/>
                  </a:lnTo>
                  <a:lnTo>
                    <a:pt x="27432" y="64007"/>
                  </a:lnTo>
                  <a:lnTo>
                    <a:pt x="27432" y="76200"/>
                  </a:lnTo>
                  <a:lnTo>
                    <a:pt x="49530" y="76200"/>
                  </a:lnTo>
                  <a:close/>
                </a:path>
                <a:path w="76200" h="1005204">
                  <a:moveTo>
                    <a:pt x="49530" y="1005077"/>
                  </a:moveTo>
                  <a:lnTo>
                    <a:pt x="49530" y="76200"/>
                  </a:lnTo>
                  <a:lnTo>
                    <a:pt x="27432" y="76200"/>
                  </a:lnTo>
                  <a:lnTo>
                    <a:pt x="27432" y="1005077"/>
                  </a:lnTo>
                  <a:lnTo>
                    <a:pt x="49530" y="1005077"/>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32" name="object 30">
              <a:extLst>
                <a:ext uri="{FF2B5EF4-FFF2-40B4-BE49-F238E27FC236}">
                  <a16:creationId xmlns:a16="http://schemas.microsoft.com/office/drawing/2014/main" id="{03EE8CCF-FAC7-8DD2-8CC4-DF2B1EC33620}"/>
                </a:ext>
              </a:extLst>
            </p:cNvPr>
            <p:cNvSpPr/>
            <p:nvPr/>
          </p:nvSpPr>
          <p:spPr>
            <a:xfrm>
              <a:off x="1143000" y="4451604"/>
              <a:ext cx="1752600" cy="844550"/>
            </a:xfrm>
            <a:custGeom>
              <a:avLst/>
              <a:gdLst/>
              <a:ahLst/>
              <a:cxnLst/>
              <a:rect l="l" t="t" r="r" b="b"/>
              <a:pathLst>
                <a:path w="1752600" h="844550">
                  <a:moveTo>
                    <a:pt x="1752600" y="844296"/>
                  </a:moveTo>
                  <a:lnTo>
                    <a:pt x="1752600" y="0"/>
                  </a:lnTo>
                  <a:lnTo>
                    <a:pt x="0" y="0"/>
                  </a:lnTo>
                  <a:lnTo>
                    <a:pt x="0" y="844296"/>
                  </a:lnTo>
                  <a:lnTo>
                    <a:pt x="1752600" y="844296"/>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33" name="object 31">
              <a:extLst>
                <a:ext uri="{FF2B5EF4-FFF2-40B4-BE49-F238E27FC236}">
                  <a16:creationId xmlns:a16="http://schemas.microsoft.com/office/drawing/2014/main" id="{B1CC0AC5-2988-8834-B541-102B8935060A}"/>
                </a:ext>
              </a:extLst>
            </p:cNvPr>
            <p:cNvSpPr/>
            <p:nvPr/>
          </p:nvSpPr>
          <p:spPr>
            <a:xfrm>
              <a:off x="1132331" y="4440936"/>
              <a:ext cx="1774825" cy="866775"/>
            </a:xfrm>
            <a:custGeom>
              <a:avLst/>
              <a:gdLst/>
              <a:ahLst/>
              <a:cxnLst/>
              <a:rect l="l" t="t" r="r" b="b"/>
              <a:pathLst>
                <a:path w="1774825" h="866775">
                  <a:moveTo>
                    <a:pt x="1774698" y="866394"/>
                  </a:moveTo>
                  <a:lnTo>
                    <a:pt x="1774698" y="0"/>
                  </a:lnTo>
                  <a:lnTo>
                    <a:pt x="0" y="0"/>
                  </a:lnTo>
                  <a:lnTo>
                    <a:pt x="0" y="866394"/>
                  </a:lnTo>
                  <a:lnTo>
                    <a:pt x="10668" y="866394"/>
                  </a:lnTo>
                  <a:lnTo>
                    <a:pt x="10668" y="22098"/>
                  </a:lnTo>
                  <a:lnTo>
                    <a:pt x="22098" y="10668"/>
                  </a:lnTo>
                  <a:lnTo>
                    <a:pt x="22098" y="22098"/>
                  </a:lnTo>
                  <a:lnTo>
                    <a:pt x="1752600" y="22098"/>
                  </a:lnTo>
                  <a:lnTo>
                    <a:pt x="1752600" y="10668"/>
                  </a:lnTo>
                  <a:lnTo>
                    <a:pt x="1763268" y="22098"/>
                  </a:lnTo>
                  <a:lnTo>
                    <a:pt x="1763268" y="866394"/>
                  </a:lnTo>
                  <a:lnTo>
                    <a:pt x="1774698" y="866394"/>
                  </a:lnTo>
                  <a:close/>
                </a:path>
                <a:path w="1774825" h="866775">
                  <a:moveTo>
                    <a:pt x="22098" y="22098"/>
                  </a:moveTo>
                  <a:lnTo>
                    <a:pt x="22098" y="10668"/>
                  </a:lnTo>
                  <a:lnTo>
                    <a:pt x="10668" y="22098"/>
                  </a:lnTo>
                  <a:lnTo>
                    <a:pt x="22098" y="22098"/>
                  </a:lnTo>
                  <a:close/>
                </a:path>
                <a:path w="1774825" h="866775">
                  <a:moveTo>
                    <a:pt x="22098" y="844296"/>
                  </a:moveTo>
                  <a:lnTo>
                    <a:pt x="22098" y="22098"/>
                  </a:lnTo>
                  <a:lnTo>
                    <a:pt x="10668" y="22098"/>
                  </a:lnTo>
                  <a:lnTo>
                    <a:pt x="10668" y="844296"/>
                  </a:lnTo>
                  <a:lnTo>
                    <a:pt x="22098" y="844296"/>
                  </a:lnTo>
                  <a:close/>
                </a:path>
                <a:path w="1774825" h="866775">
                  <a:moveTo>
                    <a:pt x="1763268" y="844296"/>
                  </a:moveTo>
                  <a:lnTo>
                    <a:pt x="10668" y="844296"/>
                  </a:lnTo>
                  <a:lnTo>
                    <a:pt x="22098" y="854964"/>
                  </a:lnTo>
                  <a:lnTo>
                    <a:pt x="22098" y="866394"/>
                  </a:lnTo>
                  <a:lnTo>
                    <a:pt x="1752600" y="866394"/>
                  </a:lnTo>
                  <a:lnTo>
                    <a:pt x="1752600" y="854964"/>
                  </a:lnTo>
                  <a:lnTo>
                    <a:pt x="1763268" y="844296"/>
                  </a:lnTo>
                  <a:close/>
                </a:path>
                <a:path w="1774825" h="866775">
                  <a:moveTo>
                    <a:pt x="22098" y="866394"/>
                  </a:moveTo>
                  <a:lnTo>
                    <a:pt x="22098" y="854964"/>
                  </a:lnTo>
                  <a:lnTo>
                    <a:pt x="10668" y="844296"/>
                  </a:lnTo>
                  <a:lnTo>
                    <a:pt x="10668" y="866394"/>
                  </a:lnTo>
                  <a:lnTo>
                    <a:pt x="22098" y="866394"/>
                  </a:lnTo>
                  <a:close/>
                </a:path>
                <a:path w="1774825" h="866775">
                  <a:moveTo>
                    <a:pt x="1763268" y="22098"/>
                  </a:moveTo>
                  <a:lnTo>
                    <a:pt x="1752600" y="10668"/>
                  </a:lnTo>
                  <a:lnTo>
                    <a:pt x="1752600" y="22098"/>
                  </a:lnTo>
                  <a:lnTo>
                    <a:pt x="1763268" y="22098"/>
                  </a:lnTo>
                  <a:close/>
                </a:path>
                <a:path w="1774825" h="866775">
                  <a:moveTo>
                    <a:pt x="1763268" y="844296"/>
                  </a:moveTo>
                  <a:lnTo>
                    <a:pt x="1763268" y="22098"/>
                  </a:lnTo>
                  <a:lnTo>
                    <a:pt x="1752600" y="22098"/>
                  </a:lnTo>
                  <a:lnTo>
                    <a:pt x="1752600" y="844296"/>
                  </a:lnTo>
                  <a:lnTo>
                    <a:pt x="1763268" y="844296"/>
                  </a:lnTo>
                  <a:close/>
                </a:path>
                <a:path w="1774825" h="866775">
                  <a:moveTo>
                    <a:pt x="1763268" y="866394"/>
                  </a:moveTo>
                  <a:lnTo>
                    <a:pt x="1763268" y="844296"/>
                  </a:lnTo>
                  <a:lnTo>
                    <a:pt x="1752600" y="854964"/>
                  </a:lnTo>
                  <a:lnTo>
                    <a:pt x="1752600" y="866394"/>
                  </a:lnTo>
                  <a:lnTo>
                    <a:pt x="1763268" y="866394"/>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34" name="object 32">
            <a:extLst>
              <a:ext uri="{FF2B5EF4-FFF2-40B4-BE49-F238E27FC236}">
                <a16:creationId xmlns:a16="http://schemas.microsoft.com/office/drawing/2014/main" id="{4C377E95-50FF-F995-D9AC-48956CA983FE}"/>
              </a:ext>
            </a:extLst>
          </p:cNvPr>
          <p:cNvSpPr txBox="1"/>
          <p:nvPr/>
        </p:nvSpPr>
        <p:spPr>
          <a:xfrm>
            <a:off x="1600200" y="3927885"/>
            <a:ext cx="1546412" cy="688183"/>
          </a:xfrm>
          <a:prstGeom prst="rect">
            <a:avLst/>
          </a:prstGeom>
        </p:spPr>
        <p:txBody>
          <a:bodyPr vert="horz" wrap="square" lIns="0" tIns="35859" rIns="0" bIns="0" rtlCol="0">
            <a:spAutoFit/>
          </a:bodyPr>
          <a:lstStyle/>
          <a:p>
            <a:pPr marL="80687" marR="221328">
              <a:spcBef>
                <a:spcPts val="282"/>
              </a:spcBef>
            </a:pPr>
            <a:r>
              <a:rPr sz="1059" spc="-4" dirty="0">
                <a:latin typeface="Arial" panose="020B0604020202020204" pitchFamily="34" charset="0"/>
                <a:cs typeface="Arial" panose="020B0604020202020204" pitchFamily="34" charset="0"/>
              </a:rPr>
              <a:t>Confirmation of</a:t>
            </a:r>
            <a:r>
              <a:rPr sz="1059" spc="-88" dirty="0">
                <a:latin typeface="Arial" panose="020B0604020202020204" pitchFamily="34" charset="0"/>
                <a:cs typeface="Arial" panose="020B0604020202020204" pitchFamily="34" charset="0"/>
              </a:rPr>
              <a:t> </a:t>
            </a:r>
            <a:r>
              <a:rPr sz="1059" spc="-4" dirty="0">
                <a:latin typeface="Arial" panose="020B0604020202020204" pitchFamily="34" charset="0"/>
                <a:cs typeface="Arial" panose="020B0604020202020204" pitchFamily="34" charset="0"/>
              </a:rPr>
              <a:t>MAP  application and  advising to other CA  within </a:t>
            </a:r>
            <a:r>
              <a:rPr sz="1059" u="sng" dirty="0">
                <a:solidFill>
                  <a:srgbClr val="FF6500"/>
                </a:solidFill>
                <a:uFill>
                  <a:solidFill>
                    <a:srgbClr val="FF6600"/>
                  </a:solidFill>
                </a:uFill>
                <a:latin typeface="Arial" panose="020B0604020202020204" pitchFamily="34" charset="0"/>
                <a:cs typeface="Arial" panose="020B0604020202020204" pitchFamily="34" charset="0"/>
              </a:rPr>
              <a:t>1</a:t>
            </a:r>
            <a:r>
              <a:rPr sz="1059" u="sng" spc="-22" dirty="0">
                <a:solidFill>
                  <a:srgbClr val="FF6500"/>
                </a:solidFill>
                <a:uFill>
                  <a:solidFill>
                    <a:srgbClr val="FF6600"/>
                  </a:solidFill>
                </a:uFill>
                <a:latin typeface="Arial" panose="020B0604020202020204" pitchFamily="34" charset="0"/>
                <a:cs typeface="Arial" panose="020B0604020202020204" pitchFamily="34" charset="0"/>
              </a:rPr>
              <a:t> </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month</a:t>
            </a:r>
            <a:endParaRPr sz="1059" dirty="0">
              <a:latin typeface="Arial" panose="020B0604020202020204" pitchFamily="34" charset="0"/>
              <a:cs typeface="Arial" panose="020B0604020202020204" pitchFamily="34" charset="0"/>
            </a:endParaRPr>
          </a:p>
        </p:txBody>
      </p:sp>
      <p:grpSp>
        <p:nvGrpSpPr>
          <p:cNvPr id="35" name="object 33">
            <a:extLst>
              <a:ext uri="{FF2B5EF4-FFF2-40B4-BE49-F238E27FC236}">
                <a16:creationId xmlns:a16="http://schemas.microsoft.com/office/drawing/2014/main" id="{514C7F2B-B44D-C629-D389-45011BBBF463}"/>
              </a:ext>
            </a:extLst>
          </p:cNvPr>
          <p:cNvGrpSpPr/>
          <p:nvPr/>
        </p:nvGrpSpPr>
        <p:grpSpPr>
          <a:xfrm>
            <a:off x="1558514" y="1430767"/>
            <a:ext cx="4422401" cy="2070287"/>
            <a:chOff x="1095755" y="1621536"/>
            <a:chExt cx="5012055" cy="2346325"/>
          </a:xfrm>
        </p:grpSpPr>
        <p:sp>
          <p:nvSpPr>
            <p:cNvPr id="36" name="object 34">
              <a:extLst>
                <a:ext uri="{FF2B5EF4-FFF2-40B4-BE49-F238E27FC236}">
                  <a16:creationId xmlns:a16="http://schemas.microsoft.com/office/drawing/2014/main" id="{BCF41426-8E66-D6EB-0578-167D0BE4635F}"/>
                </a:ext>
              </a:extLst>
            </p:cNvPr>
            <p:cNvSpPr/>
            <p:nvPr/>
          </p:nvSpPr>
          <p:spPr>
            <a:xfrm>
              <a:off x="1095755" y="3865625"/>
              <a:ext cx="101346" cy="102107"/>
            </a:xfrm>
            <a:prstGeom prst="rect">
              <a:avLst/>
            </a:prstGeom>
            <a:blipFill>
              <a:blip r:embed="rId6"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37" name="object 35">
              <a:extLst>
                <a:ext uri="{FF2B5EF4-FFF2-40B4-BE49-F238E27FC236}">
                  <a16:creationId xmlns:a16="http://schemas.microsoft.com/office/drawing/2014/main" id="{B55E788A-F1A0-6A70-B265-D44806FA6EE9}"/>
                </a:ext>
              </a:extLst>
            </p:cNvPr>
            <p:cNvSpPr/>
            <p:nvPr/>
          </p:nvSpPr>
          <p:spPr>
            <a:xfrm>
              <a:off x="4148327" y="3865625"/>
              <a:ext cx="109727" cy="102107"/>
            </a:xfrm>
            <a:prstGeom prst="rect">
              <a:avLst/>
            </a:prstGeom>
            <a:blipFill>
              <a:blip r:embed="rId7"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38" name="object 36">
              <a:extLst>
                <a:ext uri="{FF2B5EF4-FFF2-40B4-BE49-F238E27FC236}">
                  <a16:creationId xmlns:a16="http://schemas.microsoft.com/office/drawing/2014/main" id="{2C614FF1-FF8C-233A-4639-7810C0F83443}"/>
                </a:ext>
              </a:extLst>
            </p:cNvPr>
            <p:cNvSpPr/>
            <p:nvPr/>
          </p:nvSpPr>
          <p:spPr>
            <a:xfrm>
              <a:off x="4156710" y="2289809"/>
              <a:ext cx="76200" cy="1571625"/>
            </a:xfrm>
            <a:custGeom>
              <a:avLst/>
              <a:gdLst/>
              <a:ahLst/>
              <a:cxnLst/>
              <a:rect l="l" t="t" r="r" b="b"/>
              <a:pathLst>
                <a:path w="76200" h="1571625">
                  <a:moveTo>
                    <a:pt x="76200" y="1495044"/>
                  </a:moveTo>
                  <a:lnTo>
                    <a:pt x="0" y="1495044"/>
                  </a:lnTo>
                  <a:lnTo>
                    <a:pt x="26669" y="1548383"/>
                  </a:lnTo>
                  <a:lnTo>
                    <a:pt x="26669" y="1507998"/>
                  </a:lnTo>
                  <a:lnTo>
                    <a:pt x="48767" y="1507998"/>
                  </a:lnTo>
                  <a:lnTo>
                    <a:pt x="48767" y="1549908"/>
                  </a:lnTo>
                  <a:lnTo>
                    <a:pt x="76200" y="1495044"/>
                  </a:lnTo>
                  <a:close/>
                </a:path>
                <a:path w="76200" h="1571625">
                  <a:moveTo>
                    <a:pt x="48767" y="1495044"/>
                  </a:moveTo>
                  <a:lnTo>
                    <a:pt x="48767" y="0"/>
                  </a:lnTo>
                  <a:lnTo>
                    <a:pt x="26669" y="0"/>
                  </a:lnTo>
                  <a:lnTo>
                    <a:pt x="26669" y="1495044"/>
                  </a:lnTo>
                  <a:lnTo>
                    <a:pt x="48767" y="1495044"/>
                  </a:lnTo>
                  <a:close/>
                </a:path>
                <a:path w="76200" h="1571625">
                  <a:moveTo>
                    <a:pt x="48767" y="1549908"/>
                  </a:moveTo>
                  <a:lnTo>
                    <a:pt x="48767" y="1507998"/>
                  </a:lnTo>
                  <a:lnTo>
                    <a:pt x="26669" y="1507998"/>
                  </a:lnTo>
                  <a:lnTo>
                    <a:pt x="26669" y="1548383"/>
                  </a:lnTo>
                  <a:lnTo>
                    <a:pt x="38100" y="1571244"/>
                  </a:lnTo>
                  <a:lnTo>
                    <a:pt x="48767" y="1549908"/>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39" name="object 37">
              <a:extLst>
                <a:ext uri="{FF2B5EF4-FFF2-40B4-BE49-F238E27FC236}">
                  <a16:creationId xmlns:a16="http://schemas.microsoft.com/office/drawing/2014/main" id="{2382ED21-72A8-328D-2F7F-11C9039FE61F}"/>
                </a:ext>
              </a:extLst>
            </p:cNvPr>
            <p:cNvSpPr/>
            <p:nvPr/>
          </p:nvSpPr>
          <p:spPr>
            <a:xfrm>
              <a:off x="4194810" y="1632204"/>
              <a:ext cx="1901189" cy="844550"/>
            </a:xfrm>
            <a:custGeom>
              <a:avLst/>
              <a:gdLst/>
              <a:ahLst/>
              <a:cxnLst/>
              <a:rect l="l" t="t" r="r" b="b"/>
              <a:pathLst>
                <a:path w="1901189" h="844550">
                  <a:moveTo>
                    <a:pt x="1901189" y="844295"/>
                  </a:moveTo>
                  <a:lnTo>
                    <a:pt x="1901189" y="0"/>
                  </a:lnTo>
                  <a:lnTo>
                    <a:pt x="0" y="0"/>
                  </a:lnTo>
                  <a:lnTo>
                    <a:pt x="0" y="844295"/>
                  </a:lnTo>
                  <a:lnTo>
                    <a:pt x="1901189" y="844295"/>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40" name="object 38">
              <a:extLst>
                <a:ext uri="{FF2B5EF4-FFF2-40B4-BE49-F238E27FC236}">
                  <a16:creationId xmlns:a16="http://schemas.microsoft.com/office/drawing/2014/main" id="{598ED8B9-3C21-D83C-B2D3-BB1749DB6293}"/>
                </a:ext>
              </a:extLst>
            </p:cNvPr>
            <p:cNvSpPr/>
            <p:nvPr/>
          </p:nvSpPr>
          <p:spPr>
            <a:xfrm>
              <a:off x="4183379" y="1621536"/>
              <a:ext cx="1924050" cy="866775"/>
            </a:xfrm>
            <a:custGeom>
              <a:avLst/>
              <a:gdLst/>
              <a:ahLst/>
              <a:cxnLst/>
              <a:rect l="l" t="t" r="r" b="b"/>
              <a:pathLst>
                <a:path w="1924050" h="866775">
                  <a:moveTo>
                    <a:pt x="1924050" y="866394"/>
                  </a:moveTo>
                  <a:lnTo>
                    <a:pt x="1924050" y="0"/>
                  </a:lnTo>
                  <a:lnTo>
                    <a:pt x="0" y="0"/>
                  </a:lnTo>
                  <a:lnTo>
                    <a:pt x="0" y="866394"/>
                  </a:lnTo>
                  <a:lnTo>
                    <a:pt x="11430" y="866394"/>
                  </a:lnTo>
                  <a:lnTo>
                    <a:pt x="11430" y="22098"/>
                  </a:lnTo>
                  <a:lnTo>
                    <a:pt x="22098" y="10668"/>
                  </a:lnTo>
                  <a:lnTo>
                    <a:pt x="22098" y="22098"/>
                  </a:lnTo>
                  <a:lnTo>
                    <a:pt x="1901952" y="22098"/>
                  </a:lnTo>
                  <a:lnTo>
                    <a:pt x="1901952" y="10668"/>
                  </a:lnTo>
                  <a:lnTo>
                    <a:pt x="1912620" y="22098"/>
                  </a:lnTo>
                  <a:lnTo>
                    <a:pt x="1912620" y="866394"/>
                  </a:lnTo>
                  <a:lnTo>
                    <a:pt x="1924050" y="866394"/>
                  </a:lnTo>
                  <a:close/>
                </a:path>
                <a:path w="1924050" h="866775">
                  <a:moveTo>
                    <a:pt x="22098" y="22098"/>
                  </a:moveTo>
                  <a:lnTo>
                    <a:pt x="22098" y="10668"/>
                  </a:lnTo>
                  <a:lnTo>
                    <a:pt x="11430" y="22098"/>
                  </a:lnTo>
                  <a:lnTo>
                    <a:pt x="22098" y="22098"/>
                  </a:lnTo>
                  <a:close/>
                </a:path>
                <a:path w="1924050" h="866775">
                  <a:moveTo>
                    <a:pt x="22098" y="844296"/>
                  </a:moveTo>
                  <a:lnTo>
                    <a:pt x="22098" y="22098"/>
                  </a:lnTo>
                  <a:lnTo>
                    <a:pt x="11430" y="22098"/>
                  </a:lnTo>
                  <a:lnTo>
                    <a:pt x="11430" y="844296"/>
                  </a:lnTo>
                  <a:lnTo>
                    <a:pt x="22098" y="844296"/>
                  </a:lnTo>
                  <a:close/>
                </a:path>
                <a:path w="1924050" h="866775">
                  <a:moveTo>
                    <a:pt x="1912620" y="844296"/>
                  </a:moveTo>
                  <a:lnTo>
                    <a:pt x="11430" y="844296"/>
                  </a:lnTo>
                  <a:lnTo>
                    <a:pt x="22098" y="854964"/>
                  </a:lnTo>
                  <a:lnTo>
                    <a:pt x="22098" y="866394"/>
                  </a:lnTo>
                  <a:lnTo>
                    <a:pt x="1901952" y="866394"/>
                  </a:lnTo>
                  <a:lnTo>
                    <a:pt x="1901952" y="854964"/>
                  </a:lnTo>
                  <a:lnTo>
                    <a:pt x="1912620" y="844296"/>
                  </a:lnTo>
                  <a:close/>
                </a:path>
                <a:path w="1924050" h="866775">
                  <a:moveTo>
                    <a:pt x="22098" y="866394"/>
                  </a:moveTo>
                  <a:lnTo>
                    <a:pt x="22098" y="854964"/>
                  </a:lnTo>
                  <a:lnTo>
                    <a:pt x="11430" y="844296"/>
                  </a:lnTo>
                  <a:lnTo>
                    <a:pt x="11430" y="866394"/>
                  </a:lnTo>
                  <a:lnTo>
                    <a:pt x="22098" y="866394"/>
                  </a:lnTo>
                  <a:close/>
                </a:path>
                <a:path w="1924050" h="866775">
                  <a:moveTo>
                    <a:pt x="1912620" y="22098"/>
                  </a:moveTo>
                  <a:lnTo>
                    <a:pt x="1901952" y="10668"/>
                  </a:lnTo>
                  <a:lnTo>
                    <a:pt x="1901952" y="22098"/>
                  </a:lnTo>
                  <a:lnTo>
                    <a:pt x="1912620" y="22098"/>
                  </a:lnTo>
                  <a:close/>
                </a:path>
                <a:path w="1924050" h="866775">
                  <a:moveTo>
                    <a:pt x="1912620" y="844296"/>
                  </a:moveTo>
                  <a:lnTo>
                    <a:pt x="1912620" y="22098"/>
                  </a:lnTo>
                  <a:lnTo>
                    <a:pt x="1901952" y="22098"/>
                  </a:lnTo>
                  <a:lnTo>
                    <a:pt x="1901952" y="844296"/>
                  </a:lnTo>
                  <a:lnTo>
                    <a:pt x="1912620" y="844296"/>
                  </a:lnTo>
                  <a:close/>
                </a:path>
                <a:path w="1924050" h="866775">
                  <a:moveTo>
                    <a:pt x="1912620" y="866394"/>
                  </a:moveTo>
                  <a:lnTo>
                    <a:pt x="1912620" y="844296"/>
                  </a:lnTo>
                  <a:lnTo>
                    <a:pt x="1901952" y="854964"/>
                  </a:lnTo>
                  <a:lnTo>
                    <a:pt x="1901952" y="866394"/>
                  </a:lnTo>
                  <a:lnTo>
                    <a:pt x="1912620" y="866394"/>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41" name="object 39">
            <a:extLst>
              <a:ext uri="{FF2B5EF4-FFF2-40B4-BE49-F238E27FC236}">
                <a16:creationId xmlns:a16="http://schemas.microsoft.com/office/drawing/2014/main" id="{E6203426-43CC-813C-F947-04B8ACC87A38}"/>
              </a:ext>
            </a:extLst>
          </p:cNvPr>
          <p:cNvSpPr txBox="1"/>
          <p:nvPr/>
        </p:nvSpPr>
        <p:spPr>
          <a:xfrm>
            <a:off x="4292973" y="1440180"/>
            <a:ext cx="1677520" cy="688748"/>
          </a:xfrm>
          <a:prstGeom prst="rect">
            <a:avLst/>
          </a:prstGeom>
        </p:spPr>
        <p:txBody>
          <a:bodyPr vert="horz" wrap="square" lIns="0" tIns="36419" rIns="0" bIns="0" rtlCol="0">
            <a:spAutoFit/>
          </a:bodyPr>
          <a:lstStyle/>
          <a:p>
            <a:pPr marL="79566" marR="122711">
              <a:spcBef>
                <a:spcPts val="287"/>
              </a:spcBef>
            </a:pPr>
            <a:r>
              <a:rPr sz="1059" spc="-4" dirty="0">
                <a:latin typeface="Arial" panose="020B0604020202020204" pitchFamily="34" charset="0"/>
                <a:cs typeface="Arial" panose="020B0604020202020204" pitchFamily="34" charset="0"/>
              </a:rPr>
              <a:t>Review of position</a:t>
            </a:r>
            <a:r>
              <a:rPr sz="1059" spc="-88" dirty="0">
                <a:latin typeface="Arial" panose="020B0604020202020204" pitchFamily="34" charset="0"/>
                <a:cs typeface="Arial" panose="020B0604020202020204" pitchFamily="34" charset="0"/>
              </a:rPr>
              <a:t> </a:t>
            </a:r>
            <a:r>
              <a:rPr sz="1059" spc="-4" dirty="0">
                <a:latin typeface="Arial" panose="020B0604020202020204" pitchFamily="34" charset="0"/>
                <a:cs typeface="Arial" panose="020B0604020202020204" pitchFamily="34" charset="0"/>
              </a:rPr>
              <a:t>paper  and determination  response on it within </a:t>
            </a:r>
            <a:r>
              <a:rPr sz="1059" u="sng" dirty="0">
                <a:solidFill>
                  <a:srgbClr val="FF6500"/>
                </a:solidFill>
                <a:uFill>
                  <a:solidFill>
                    <a:srgbClr val="FF6600"/>
                  </a:solidFill>
                </a:uFill>
                <a:latin typeface="Arial" panose="020B0604020202020204" pitchFamily="34" charset="0"/>
                <a:cs typeface="Arial" panose="020B0604020202020204" pitchFamily="34" charset="0"/>
              </a:rPr>
              <a:t>6 </a:t>
            </a:r>
            <a:r>
              <a:rPr sz="1059" dirty="0">
                <a:solidFill>
                  <a:srgbClr val="FF6500"/>
                </a:solidFill>
                <a:latin typeface="Arial" panose="020B0604020202020204" pitchFamily="34" charset="0"/>
                <a:cs typeface="Arial" panose="020B0604020202020204" pitchFamily="34" charset="0"/>
              </a:rPr>
              <a:t> </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months</a:t>
            </a:r>
            <a:endParaRPr sz="1059" dirty="0">
              <a:latin typeface="Arial" panose="020B0604020202020204" pitchFamily="34" charset="0"/>
              <a:cs typeface="Arial" panose="020B0604020202020204" pitchFamily="34" charset="0"/>
            </a:endParaRPr>
          </a:p>
        </p:txBody>
      </p:sp>
      <p:grpSp>
        <p:nvGrpSpPr>
          <p:cNvPr id="42" name="object 40">
            <a:extLst>
              <a:ext uri="{FF2B5EF4-FFF2-40B4-BE49-F238E27FC236}">
                <a16:creationId xmlns:a16="http://schemas.microsoft.com/office/drawing/2014/main" id="{48ECBE1D-6116-A684-41F5-19A5727FDF68}"/>
              </a:ext>
            </a:extLst>
          </p:cNvPr>
          <p:cNvGrpSpPr/>
          <p:nvPr/>
        </p:nvGrpSpPr>
        <p:grpSpPr>
          <a:xfrm>
            <a:off x="3540611" y="3385970"/>
            <a:ext cx="1762685" cy="1199029"/>
            <a:chOff x="3342132" y="3837432"/>
            <a:chExt cx="1997710" cy="1358900"/>
          </a:xfrm>
        </p:grpSpPr>
        <p:sp>
          <p:nvSpPr>
            <p:cNvPr id="43" name="object 41">
              <a:extLst>
                <a:ext uri="{FF2B5EF4-FFF2-40B4-BE49-F238E27FC236}">
                  <a16:creationId xmlns:a16="http://schemas.microsoft.com/office/drawing/2014/main" id="{6D228145-373C-055E-C324-C3AA484DA619}"/>
                </a:ext>
              </a:extLst>
            </p:cNvPr>
            <p:cNvSpPr/>
            <p:nvPr/>
          </p:nvSpPr>
          <p:spPr>
            <a:xfrm>
              <a:off x="5235702" y="3837432"/>
              <a:ext cx="103632" cy="101345"/>
            </a:xfrm>
            <a:prstGeom prst="rect">
              <a:avLst/>
            </a:prstGeom>
            <a:blipFill>
              <a:blip r:embed="rId8"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44" name="object 42">
              <a:extLst>
                <a:ext uri="{FF2B5EF4-FFF2-40B4-BE49-F238E27FC236}">
                  <a16:creationId xmlns:a16="http://schemas.microsoft.com/office/drawing/2014/main" id="{561AE68E-593E-7FB8-E3C8-78ECBD1695DC}"/>
                </a:ext>
              </a:extLst>
            </p:cNvPr>
            <p:cNvSpPr/>
            <p:nvPr/>
          </p:nvSpPr>
          <p:spPr>
            <a:xfrm>
              <a:off x="5255514" y="3966210"/>
              <a:ext cx="76200" cy="1188720"/>
            </a:xfrm>
            <a:custGeom>
              <a:avLst/>
              <a:gdLst/>
              <a:ahLst/>
              <a:cxnLst/>
              <a:rect l="l" t="t" r="r" b="b"/>
              <a:pathLst>
                <a:path w="76200" h="1188720">
                  <a:moveTo>
                    <a:pt x="76200" y="76200"/>
                  </a:moveTo>
                  <a:lnTo>
                    <a:pt x="38100" y="0"/>
                  </a:lnTo>
                  <a:lnTo>
                    <a:pt x="0" y="76200"/>
                  </a:lnTo>
                  <a:lnTo>
                    <a:pt x="27432" y="76200"/>
                  </a:lnTo>
                  <a:lnTo>
                    <a:pt x="27432" y="63245"/>
                  </a:lnTo>
                  <a:lnTo>
                    <a:pt x="49530" y="63245"/>
                  </a:lnTo>
                  <a:lnTo>
                    <a:pt x="49530" y="76200"/>
                  </a:lnTo>
                  <a:lnTo>
                    <a:pt x="76200" y="76200"/>
                  </a:lnTo>
                  <a:close/>
                </a:path>
                <a:path w="76200" h="1188720">
                  <a:moveTo>
                    <a:pt x="49530" y="76200"/>
                  </a:moveTo>
                  <a:lnTo>
                    <a:pt x="49530" y="63245"/>
                  </a:lnTo>
                  <a:lnTo>
                    <a:pt x="27432" y="63245"/>
                  </a:lnTo>
                  <a:lnTo>
                    <a:pt x="27432" y="76200"/>
                  </a:lnTo>
                  <a:lnTo>
                    <a:pt x="49530" y="76200"/>
                  </a:lnTo>
                  <a:close/>
                </a:path>
                <a:path w="76200" h="1188720">
                  <a:moveTo>
                    <a:pt x="49530" y="1188719"/>
                  </a:moveTo>
                  <a:lnTo>
                    <a:pt x="49530" y="76200"/>
                  </a:lnTo>
                  <a:lnTo>
                    <a:pt x="27432" y="76200"/>
                  </a:lnTo>
                  <a:lnTo>
                    <a:pt x="27432" y="1188719"/>
                  </a:lnTo>
                  <a:lnTo>
                    <a:pt x="49530" y="1188719"/>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45" name="object 43">
              <a:extLst>
                <a:ext uri="{FF2B5EF4-FFF2-40B4-BE49-F238E27FC236}">
                  <a16:creationId xmlns:a16="http://schemas.microsoft.com/office/drawing/2014/main" id="{FB158E09-6853-84D5-1432-662E54B62B9E}"/>
                </a:ext>
              </a:extLst>
            </p:cNvPr>
            <p:cNvSpPr/>
            <p:nvPr/>
          </p:nvSpPr>
          <p:spPr>
            <a:xfrm>
              <a:off x="3352800" y="4705350"/>
              <a:ext cx="1941195" cy="480059"/>
            </a:xfrm>
            <a:custGeom>
              <a:avLst/>
              <a:gdLst/>
              <a:ahLst/>
              <a:cxnLst/>
              <a:rect l="l" t="t" r="r" b="b"/>
              <a:pathLst>
                <a:path w="1941195" h="480060">
                  <a:moveTo>
                    <a:pt x="1940814" y="480060"/>
                  </a:moveTo>
                  <a:lnTo>
                    <a:pt x="1940814" y="0"/>
                  </a:lnTo>
                  <a:lnTo>
                    <a:pt x="0" y="0"/>
                  </a:lnTo>
                  <a:lnTo>
                    <a:pt x="0" y="480060"/>
                  </a:lnTo>
                  <a:lnTo>
                    <a:pt x="1940814" y="480060"/>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46" name="object 44">
              <a:extLst>
                <a:ext uri="{FF2B5EF4-FFF2-40B4-BE49-F238E27FC236}">
                  <a16:creationId xmlns:a16="http://schemas.microsoft.com/office/drawing/2014/main" id="{D6C02503-C706-A957-C0E2-868D8E89856D}"/>
                </a:ext>
              </a:extLst>
            </p:cNvPr>
            <p:cNvSpPr/>
            <p:nvPr/>
          </p:nvSpPr>
          <p:spPr>
            <a:xfrm>
              <a:off x="3342132" y="4694682"/>
              <a:ext cx="1963420" cy="501650"/>
            </a:xfrm>
            <a:custGeom>
              <a:avLst/>
              <a:gdLst/>
              <a:ahLst/>
              <a:cxnLst/>
              <a:rect l="l" t="t" r="r" b="b"/>
              <a:pathLst>
                <a:path w="1963420" h="501650">
                  <a:moveTo>
                    <a:pt x="1962912" y="501396"/>
                  </a:moveTo>
                  <a:lnTo>
                    <a:pt x="1962912" y="0"/>
                  </a:lnTo>
                  <a:lnTo>
                    <a:pt x="0" y="0"/>
                  </a:lnTo>
                  <a:lnTo>
                    <a:pt x="0" y="501396"/>
                  </a:lnTo>
                  <a:lnTo>
                    <a:pt x="10667" y="501396"/>
                  </a:lnTo>
                  <a:lnTo>
                    <a:pt x="10667" y="22098"/>
                  </a:lnTo>
                  <a:lnTo>
                    <a:pt x="22097" y="10668"/>
                  </a:lnTo>
                  <a:lnTo>
                    <a:pt x="22097" y="22098"/>
                  </a:lnTo>
                  <a:lnTo>
                    <a:pt x="1940814" y="22098"/>
                  </a:lnTo>
                  <a:lnTo>
                    <a:pt x="1940814" y="10668"/>
                  </a:lnTo>
                  <a:lnTo>
                    <a:pt x="1951481" y="22098"/>
                  </a:lnTo>
                  <a:lnTo>
                    <a:pt x="1951481" y="501396"/>
                  </a:lnTo>
                  <a:lnTo>
                    <a:pt x="1962912" y="501396"/>
                  </a:lnTo>
                  <a:close/>
                </a:path>
                <a:path w="1963420" h="501650">
                  <a:moveTo>
                    <a:pt x="22097" y="22098"/>
                  </a:moveTo>
                  <a:lnTo>
                    <a:pt x="22097" y="10668"/>
                  </a:lnTo>
                  <a:lnTo>
                    <a:pt x="10667" y="22098"/>
                  </a:lnTo>
                  <a:lnTo>
                    <a:pt x="22097" y="22098"/>
                  </a:lnTo>
                  <a:close/>
                </a:path>
                <a:path w="1963420" h="501650">
                  <a:moveTo>
                    <a:pt x="22097" y="479298"/>
                  </a:moveTo>
                  <a:lnTo>
                    <a:pt x="22097" y="22098"/>
                  </a:lnTo>
                  <a:lnTo>
                    <a:pt x="10667" y="22098"/>
                  </a:lnTo>
                  <a:lnTo>
                    <a:pt x="10667" y="479298"/>
                  </a:lnTo>
                  <a:lnTo>
                    <a:pt x="22097" y="479298"/>
                  </a:lnTo>
                  <a:close/>
                </a:path>
                <a:path w="1963420" h="501650">
                  <a:moveTo>
                    <a:pt x="1951481" y="479298"/>
                  </a:moveTo>
                  <a:lnTo>
                    <a:pt x="10667" y="479298"/>
                  </a:lnTo>
                  <a:lnTo>
                    <a:pt x="22097" y="490728"/>
                  </a:lnTo>
                  <a:lnTo>
                    <a:pt x="22097" y="501396"/>
                  </a:lnTo>
                  <a:lnTo>
                    <a:pt x="1940814" y="501396"/>
                  </a:lnTo>
                  <a:lnTo>
                    <a:pt x="1940814" y="490728"/>
                  </a:lnTo>
                  <a:lnTo>
                    <a:pt x="1951481" y="479298"/>
                  </a:lnTo>
                  <a:close/>
                </a:path>
                <a:path w="1963420" h="501650">
                  <a:moveTo>
                    <a:pt x="22097" y="501396"/>
                  </a:moveTo>
                  <a:lnTo>
                    <a:pt x="22097" y="490728"/>
                  </a:lnTo>
                  <a:lnTo>
                    <a:pt x="10667" y="479298"/>
                  </a:lnTo>
                  <a:lnTo>
                    <a:pt x="10667" y="501396"/>
                  </a:lnTo>
                  <a:lnTo>
                    <a:pt x="22097" y="501396"/>
                  </a:lnTo>
                  <a:close/>
                </a:path>
                <a:path w="1963420" h="501650">
                  <a:moveTo>
                    <a:pt x="1951481" y="22098"/>
                  </a:moveTo>
                  <a:lnTo>
                    <a:pt x="1940814" y="10668"/>
                  </a:lnTo>
                  <a:lnTo>
                    <a:pt x="1940814" y="22098"/>
                  </a:lnTo>
                  <a:lnTo>
                    <a:pt x="1951481" y="22098"/>
                  </a:lnTo>
                  <a:close/>
                </a:path>
                <a:path w="1963420" h="501650">
                  <a:moveTo>
                    <a:pt x="1951481" y="479298"/>
                  </a:moveTo>
                  <a:lnTo>
                    <a:pt x="1951481" y="22098"/>
                  </a:lnTo>
                  <a:lnTo>
                    <a:pt x="1940814" y="22098"/>
                  </a:lnTo>
                  <a:lnTo>
                    <a:pt x="1940814" y="479298"/>
                  </a:lnTo>
                  <a:lnTo>
                    <a:pt x="1951481" y="479298"/>
                  </a:lnTo>
                  <a:close/>
                </a:path>
                <a:path w="1963420" h="501650">
                  <a:moveTo>
                    <a:pt x="1951481" y="501396"/>
                  </a:moveTo>
                  <a:lnTo>
                    <a:pt x="1951481" y="479298"/>
                  </a:lnTo>
                  <a:lnTo>
                    <a:pt x="1940814" y="490728"/>
                  </a:lnTo>
                  <a:lnTo>
                    <a:pt x="1940814" y="501396"/>
                  </a:lnTo>
                  <a:lnTo>
                    <a:pt x="1951481" y="501396"/>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47" name="object 45">
            <a:extLst>
              <a:ext uri="{FF2B5EF4-FFF2-40B4-BE49-F238E27FC236}">
                <a16:creationId xmlns:a16="http://schemas.microsoft.com/office/drawing/2014/main" id="{C85687A5-7746-C403-AE07-0682D1E99918}"/>
              </a:ext>
            </a:extLst>
          </p:cNvPr>
          <p:cNvSpPr txBox="1"/>
          <p:nvPr/>
        </p:nvSpPr>
        <p:spPr>
          <a:xfrm>
            <a:off x="3550024" y="4151780"/>
            <a:ext cx="1712819" cy="362761"/>
          </a:xfrm>
          <a:prstGeom prst="rect">
            <a:avLst/>
          </a:prstGeom>
        </p:spPr>
        <p:txBody>
          <a:bodyPr vert="horz" wrap="square" lIns="0" tIns="36419" rIns="0" bIns="0" rtlCol="0">
            <a:spAutoFit/>
          </a:bodyPr>
          <a:lstStyle/>
          <a:p>
            <a:pPr marL="80126" marR="113746">
              <a:spcBef>
                <a:spcPts val="287"/>
              </a:spcBef>
            </a:pPr>
            <a:r>
              <a:rPr sz="1059" spc="-4" dirty="0">
                <a:latin typeface="Arial" panose="020B0604020202020204" pitchFamily="34" charset="0"/>
                <a:cs typeface="Arial" panose="020B0604020202020204" pitchFamily="34" charset="0"/>
              </a:rPr>
              <a:t>Negotiation between</a:t>
            </a:r>
            <a:r>
              <a:rPr sz="1059" spc="-88" dirty="0">
                <a:latin typeface="Arial" panose="020B0604020202020204" pitchFamily="34" charset="0"/>
                <a:cs typeface="Arial" panose="020B0604020202020204" pitchFamily="34" charset="0"/>
              </a:rPr>
              <a:t> </a:t>
            </a:r>
            <a:r>
              <a:rPr sz="1059" spc="-4" dirty="0">
                <a:latin typeface="Arial" panose="020B0604020202020204" pitchFamily="34" charset="0"/>
                <a:cs typeface="Arial" panose="020B0604020202020204" pitchFamily="34" charset="0"/>
              </a:rPr>
              <a:t>CAs  within </a:t>
            </a:r>
            <a:r>
              <a:rPr sz="1059" u="sng" dirty="0">
                <a:solidFill>
                  <a:srgbClr val="FF6500"/>
                </a:solidFill>
                <a:uFill>
                  <a:solidFill>
                    <a:srgbClr val="FF6600"/>
                  </a:solidFill>
                </a:uFill>
                <a:latin typeface="Arial" panose="020B0604020202020204" pitchFamily="34" charset="0"/>
                <a:cs typeface="Arial" panose="020B0604020202020204" pitchFamily="34" charset="0"/>
              </a:rPr>
              <a:t>6</a:t>
            </a:r>
            <a:r>
              <a:rPr sz="1059" u="sng" spc="-18" dirty="0">
                <a:solidFill>
                  <a:srgbClr val="FF6500"/>
                </a:solidFill>
                <a:uFill>
                  <a:solidFill>
                    <a:srgbClr val="FF6600"/>
                  </a:solidFill>
                </a:uFill>
                <a:latin typeface="Arial" panose="020B0604020202020204" pitchFamily="34" charset="0"/>
                <a:cs typeface="Arial" panose="020B0604020202020204" pitchFamily="34" charset="0"/>
              </a:rPr>
              <a:t> </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months</a:t>
            </a:r>
            <a:endParaRPr sz="1059" dirty="0">
              <a:latin typeface="Arial" panose="020B0604020202020204" pitchFamily="34" charset="0"/>
              <a:cs typeface="Arial" panose="020B0604020202020204" pitchFamily="34" charset="0"/>
            </a:endParaRPr>
          </a:p>
        </p:txBody>
      </p:sp>
      <p:grpSp>
        <p:nvGrpSpPr>
          <p:cNvPr id="48" name="object 46">
            <a:extLst>
              <a:ext uri="{FF2B5EF4-FFF2-40B4-BE49-F238E27FC236}">
                <a16:creationId xmlns:a16="http://schemas.microsoft.com/office/drawing/2014/main" id="{DAB6E937-F080-4163-3851-8E5D0BADA462}"/>
              </a:ext>
            </a:extLst>
          </p:cNvPr>
          <p:cNvGrpSpPr/>
          <p:nvPr/>
        </p:nvGrpSpPr>
        <p:grpSpPr>
          <a:xfrm>
            <a:off x="5087023" y="2434590"/>
            <a:ext cx="1738032" cy="1070722"/>
            <a:chOff x="5094732" y="2759201"/>
            <a:chExt cx="1969770" cy="1213485"/>
          </a:xfrm>
        </p:grpSpPr>
        <p:sp>
          <p:nvSpPr>
            <p:cNvPr id="49" name="object 47">
              <a:extLst>
                <a:ext uri="{FF2B5EF4-FFF2-40B4-BE49-F238E27FC236}">
                  <a16:creationId xmlns:a16="http://schemas.microsoft.com/office/drawing/2014/main" id="{90DD7ED1-B5FF-3F28-B0FB-0CFF18D84957}"/>
                </a:ext>
              </a:extLst>
            </p:cNvPr>
            <p:cNvSpPr/>
            <p:nvPr/>
          </p:nvSpPr>
          <p:spPr>
            <a:xfrm>
              <a:off x="6963155" y="3870959"/>
              <a:ext cx="101346" cy="101345"/>
            </a:xfrm>
            <a:prstGeom prst="rect">
              <a:avLst/>
            </a:prstGeom>
            <a:blipFill>
              <a:blip r:embed="rId9"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50" name="object 48">
              <a:extLst>
                <a:ext uri="{FF2B5EF4-FFF2-40B4-BE49-F238E27FC236}">
                  <a16:creationId xmlns:a16="http://schemas.microsoft.com/office/drawing/2014/main" id="{11DBCDEF-6BB9-BC58-AAAA-8337625CD895}"/>
                </a:ext>
              </a:extLst>
            </p:cNvPr>
            <p:cNvSpPr/>
            <p:nvPr/>
          </p:nvSpPr>
          <p:spPr>
            <a:xfrm>
              <a:off x="5105400" y="2770631"/>
              <a:ext cx="1905000" cy="844550"/>
            </a:xfrm>
            <a:custGeom>
              <a:avLst/>
              <a:gdLst/>
              <a:ahLst/>
              <a:cxnLst/>
              <a:rect l="l" t="t" r="r" b="b"/>
              <a:pathLst>
                <a:path w="1905000" h="844550">
                  <a:moveTo>
                    <a:pt x="1905000" y="844295"/>
                  </a:moveTo>
                  <a:lnTo>
                    <a:pt x="1905000" y="0"/>
                  </a:lnTo>
                  <a:lnTo>
                    <a:pt x="0" y="0"/>
                  </a:lnTo>
                  <a:lnTo>
                    <a:pt x="0" y="844296"/>
                  </a:lnTo>
                  <a:lnTo>
                    <a:pt x="1905000" y="844295"/>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51" name="object 49">
              <a:extLst>
                <a:ext uri="{FF2B5EF4-FFF2-40B4-BE49-F238E27FC236}">
                  <a16:creationId xmlns:a16="http://schemas.microsoft.com/office/drawing/2014/main" id="{E4D506A5-0A42-A134-0C70-55D14BBFD4FD}"/>
                </a:ext>
              </a:extLst>
            </p:cNvPr>
            <p:cNvSpPr/>
            <p:nvPr/>
          </p:nvSpPr>
          <p:spPr>
            <a:xfrm>
              <a:off x="5094732" y="2759201"/>
              <a:ext cx="1927225" cy="867410"/>
            </a:xfrm>
            <a:custGeom>
              <a:avLst/>
              <a:gdLst/>
              <a:ahLst/>
              <a:cxnLst/>
              <a:rect l="l" t="t" r="r" b="b"/>
              <a:pathLst>
                <a:path w="1927225" h="867410">
                  <a:moveTo>
                    <a:pt x="1927098" y="867155"/>
                  </a:moveTo>
                  <a:lnTo>
                    <a:pt x="1927098" y="0"/>
                  </a:lnTo>
                  <a:lnTo>
                    <a:pt x="0" y="0"/>
                  </a:lnTo>
                  <a:lnTo>
                    <a:pt x="0" y="867156"/>
                  </a:lnTo>
                  <a:lnTo>
                    <a:pt x="10667" y="867156"/>
                  </a:lnTo>
                  <a:lnTo>
                    <a:pt x="10667" y="22097"/>
                  </a:lnTo>
                  <a:lnTo>
                    <a:pt x="22097" y="11429"/>
                  </a:lnTo>
                  <a:lnTo>
                    <a:pt x="22097" y="22097"/>
                  </a:lnTo>
                  <a:lnTo>
                    <a:pt x="1904999" y="22097"/>
                  </a:lnTo>
                  <a:lnTo>
                    <a:pt x="1904999" y="11429"/>
                  </a:lnTo>
                  <a:lnTo>
                    <a:pt x="1915667" y="22097"/>
                  </a:lnTo>
                  <a:lnTo>
                    <a:pt x="1915667" y="867155"/>
                  </a:lnTo>
                  <a:lnTo>
                    <a:pt x="1927098" y="867155"/>
                  </a:lnTo>
                  <a:close/>
                </a:path>
                <a:path w="1927225" h="867410">
                  <a:moveTo>
                    <a:pt x="22097" y="22097"/>
                  </a:moveTo>
                  <a:lnTo>
                    <a:pt x="22097" y="11429"/>
                  </a:lnTo>
                  <a:lnTo>
                    <a:pt x="10667" y="22097"/>
                  </a:lnTo>
                  <a:lnTo>
                    <a:pt x="22097" y="22097"/>
                  </a:lnTo>
                  <a:close/>
                </a:path>
                <a:path w="1927225" h="867410">
                  <a:moveTo>
                    <a:pt x="22097" y="845058"/>
                  </a:moveTo>
                  <a:lnTo>
                    <a:pt x="22097" y="22097"/>
                  </a:lnTo>
                  <a:lnTo>
                    <a:pt x="10667" y="22097"/>
                  </a:lnTo>
                  <a:lnTo>
                    <a:pt x="10667" y="845058"/>
                  </a:lnTo>
                  <a:lnTo>
                    <a:pt x="22097" y="845058"/>
                  </a:lnTo>
                  <a:close/>
                </a:path>
                <a:path w="1927225" h="867410">
                  <a:moveTo>
                    <a:pt x="1915667" y="845057"/>
                  </a:moveTo>
                  <a:lnTo>
                    <a:pt x="10667" y="845058"/>
                  </a:lnTo>
                  <a:lnTo>
                    <a:pt x="22097" y="855726"/>
                  </a:lnTo>
                  <a:lnTo>
                    <a:pt x="22097" y="867156"/>
                  </a:lnTo>
                  <a:lnTo>
                    <a:pt x="1904999" y="867155"/>
                  </a:lnTo>
                  <a:lnTo>
                    <a:pt x="1904999" y="855725"/>
                  </a:lnTo>
                  <a:lnTo>
                    <a:pt x="1915667" y="845057"/>
                  </a:lnTo>
                  <a:close/>
                </a:path>
                <a:path w="1927225" h="867410">
                  <a:moveTo>
                    <a:pt x="22097" y="867156"/>
                  </a:moveTo>
                  <a:lnTo>
                    <a:pt x="22097" y="855726"/>
                  </a:lnTo>
                  <a:lnTo>
                    <a:pt x="10667" y="845058"/>
                  </a:lnTo>
                  <a:lnTo>
                    <a:pt x="10667" y="867156"/>
                  </a:lnTo>
                  <a:lnTo>
                    <a:pt x="22097" y="867156"/>
                  </a:lnTo>
                  <a:close/>
                </a:path>
                <a:path w="1927225" h="867410">
                  <a:moveTo>
                    <a:pt x="1915667" y="22097"/>
                  </a:moveTo>
                  <a:lnTo>
                    <a:pt x="1904999" y="11429"/>
                  </a:lnTo>
                  <a:lnTo>
                    <a:pt x="1904999" y="22097"/>
                  </a:lnTo>
                  <a:lnTo>
                    <a:pt x="1915667" y="22097"/>
                  </a:lnTo>
                  <a:close/>
                </a:path>
                <a:path w="1927225" h="867410">
                  <a:moveTo>
                    <a:pt x="1915667" y="845057"/>
                  </a:moveTo>
                  <a:lnTo>
                    <a:pt x="1915667" y="22097"/>
                  </a:lnTo>
                  <a:lnTo>
                    <a:pt x="1904999" y="22097"/>
                  </a:lnTo>
                  <a:lnTo>
                    <a:pt x="1904999" y="845057"/>
                  </a:lnTo>
                  <a:lnTo>
                    <a:pt x="1915667" y="845057"/>
                  </a:lnTo>
                  <a:close/>
                </a:path>
                <a:path w="1927225" h="867410">
                  <a:moveTo>
                    <a:pt x="1915667" y="867155"/>
                  </a:moveTo>
                  <a:lnTo>
                    <a:pt x="1915667" y="845057"/>
                  </a:lnTo>
                  <a:lnTo>
                    <a:pt x="1904999" y="855725"/>
                  </a:lnTo>
                  <a:lnTo>
                    <a:pt x="1904999" y="867155"/>
                  </a:lnTo>
                  <a:lnTo>
                    <a:pt x="1915667" y="867155"/>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52" name="object 50">
            <a:extLst>
              <a:ext uri="{FF2B5EF4-FFF2-40B4-BE49-F238E27FC236}">
                <a16:creationId xmlns:a16="http://schemas.microsoft.com/office/drawing/2014/main" id="{C8222275-DB04-9B19-EDF7-8A73FD02B670}"/>
              </a:ext>
            </a:extLst>
          </p:cNvPr>
          <p:cNvSpPr txBox="1"/>
          <p:nvPr/>
        </p:nvSpPr>
        <p:spPr>
          <a:xfrm>
            <a:off x="5165912" y="2469103"/>
            <a:ext cx="1432112" cy="663289"/>
          </a:xfrm>
          <a:prstGeom prst="rect">
            <a:avLst/>
          </a:prstGeom>
        </p:spPr>
        <p:txBody>
          <a:bodyPr vert="horz" wrap="square" lIns="0" tIns="11206" rIns="0" bIns="0" rtlCol="0">
            <a:spAutoFit/>
          </a:bodyPr>
          <a:lstStyle/>
          <a:p>
            <a:pPr marL="11206" marR="4483">
              <a:spcBef>
                <a:spcPts val="88"/>
              </a:spcBef>
            </a:pPr>
            <a:r>
              <a:rPr sz="1059" spc="-4" dirty="0">
                <a:latin typeface="Arial" panose="020B0604020202020204" pitchFamily="34" charset="0"/>
                <a:cs typeface="Arial" panose="020B0604020202020204" pitchFamily="34" charset="0"/>
              </a:rPr>
              <a:t>Mutual agreement  between CAs and  drafting of MoU within</a:t>
            </a:r>
            <a:r>
              <a:rPr sz="1059" spc="-79" dirty="0">
                <a:latin typeface="Arial" panose="020B0604020202020204" pitchFamily="34" charset="0"/>
                <a:cs typeface="Arial" panose="020B0604020202020204" pitchFamily="34" charset="0"/>
              </a:rPr>
              <a:t> </a:t>
            </a:r>
            <a:r>
              <a:rPr sz="1059" u="sng" dirty="0">
                <a:solidFill>
                  <a:srgbClr val="FF6500"/>
                </a:solidFill>
                <a:uFill>
                  <a:solidFill>
                    <a:srgbClr val="FF6600"/>
                  </a:solidFill>
                </a:uFill>
                <a:latin typeface="Arial" panose="020B0604020202020204" pitchFamily="34" charset="0"/>
                <a:cs typeface="Arial" panose="020B0604020202020204" pitchFamily="34" charset="0"/>
              </a:rPr>
              <a:t>6 </a:t>
            </a:r>
            <a:r>
              <a:rPr sz="1059" dirty="0">
                <a:solidFill>
                  <a:srgbClr val="FF6500"/>
                </a:solidFill>
                <a:latin typeface="Arial" panose="020B0604020202020204" pitchFamily="34" charset="0"/>
                <a:cs typeface="Arial" panose="020B0604020202020204" pitchFamily="34" charset="0"/>
              </a:rPr>
              <a:t> </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months</a:t>
            </a:r>
            <a:endParaRPr sz="1059" dirty="0">
              <a:latin typeface="Arial" panose="020B0604020202020204" pitchFamily="34" charset="0"/>
              <a:cs typeface="Arial" panose="020B0604020202020204" pitchFamily="34" charset="0"/>
            </a:endParaRPr>
          </a:p>
        </p:txBody>
      </p:sp>
      <p:grpSp>
        <p:nvGrpSpPr>
          <p:cNvPr id="53" name="object 51">
            <a:extLst>
              <a:ext uri="{FF2B5EF4-FFF2-40B4-BE49-F238E27FC236}">
                <a16:creationId xmlns:a16="http://schemas.microsoft.com/office/drawing/2014/main" id="{34466AC3-407F-5A2B-353E-F005A810CD25}"/>
              </a:ext>
            </a:extLst>
          </p:cNvPr>
          <p:cNvGrpSpPr/>
          <p:nvPr/>
        </p:nvGrpSpPr>
        <p:grpSpPr>
          <a:xfrm>
            <a:off x="6743700" y="1430767"/>
            <a:ext cx="1779494" cy="2070287"/>
            <a:chOff x="6972300" y="1621536"/>
            <a:chExt cx="2016760" cy="2346325"/>
          </a:xfrm>
        </p:grpSpPr>
        <p:sp>
          <p:nvSpPr>
            <p:cNvPr id="54" name="object 52">
              <a:extLst>
                <a:ext uri="{FF2B5EF4-FFF2-40B4-BE49-F238E27FC236}">
                  <a16:creationId xmlns:a16="http://schemas.microsoft.com/office/drawing/2014/main" id="{DBAA24A9-8051-6C14-7B96-2D11B97D214A}"/>
                </a:ext>
              </a:extLst>
            </p:cNvPr>
            <p:cNvSpPr/>
            <p:nvPr/>
          </p:nvSpPr>
          <p:spPr>
            <a:xfrm>
              <a:off x="6972300" y="3003803"/>
              <a:ext cx="76200" cy="841375"/>
            </a:xfrm>
            <a:custGeom>
              <a:avLst/>
              <a:gdLst/>
              <a:ahLst/>
              <a:cxnLst/>
              <a:rect l="l" t="t" r="r" b="b"/>
              <a:pathLst>
                <a:path w="76200" h="841375">
                  <a:moveTo>
                    <a:pt x="76200" y="765047"/>
                  </a:moveTo>
                  <a:lnTo>
                    <a:pt x="0" y="765047"/>
                  </a:lnTo>
                  <a:lnTo>
                    <a:pt x="27431" y="819911"/>
                  </a:lnTo>
                  <a:lnTo>
                    <a:pt x="27431" y="778001"/>
                  </a:lnTo>
                  <a:lnTo>
                    <a:pt x="49529" y="778001"/>
                  </a:lnTo>
                  <a:lnTo>
                    <a:pt x="49529" y="818388"/>
                  </a:lnTo>
                  <a:lnTo>
                    <a:pt x="76200" y="765047"/>
                  </a:lnTo>
                  <a:close/>
                </a:path>
                <a:path w="76200" h="841375">
                  <a:moveTo>
                    <a:pt x="49529" y="765047"/>
                  </a:moveTo>
                  <a:lnTo>
                    <a:pt x="49529" y="0"/>
                  </a:lnTo>
                  <a:lnTo>
                    <a:pt x="27431" y="0"/>
                  </a:lnTo>
                  <a:lnTo>
                    <a:pt x="27431" y="765047"/>
                  </a:lnTo>
                  <a:lnTo>
                    <a:pt x="49529" y="765047"/>
                  </a:lnTo>
                  <a:close/>
                </a:path>
                <a:path w="76200" h="841375">
                  <a:moveTo>
                    <a:pt x="49529" y="818388"/>
                  </a:moveTo>
                  <a:lnTo>
                    <a:pt x="49529" y="778001"/>
                  </a:lnTo>
                  <a:lnTo>
                    <a:pt x="27431" y="778001"/>
                  </a:lnTo>
                  <a:lnTo>
                    <a:pt x="27431" y="819911"/>
                  </a:lnTo>
                  <a:lnTo>
                    <a:pt x="38100" y="841247"/>
                  </a:lnTo>
                  <a:lnTo>
                    <a:pt x="49529" y="818388"/>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55" name="object 53">
              <a:extLst>
                <a:ext uri="{FF2B5EF4-FFF2-40B4-BE49-F238E27FC236}">
                  <a16:creationId xmlns:a16="http://schemas.microsoft.com/office/drawing/2014/main" id="{307DB9CC-F23A-0CD3-D1FD-3753BE848150}"/>
                </a:ext>
              </a:extLst>
            </p:cNvPr>
            <p:cNvSpPr/>
            <p:nvPr/>
          </p:nvSpPr>
          <p:spPr>
            <a:xfrm>
              <a:off x="7401305" y="3865625"/>
              <a:ext cx="101346" cy="102107"/>
            </a:xfrm>
            <a:prstGeom prst="rect">
              <a:avLst/>
            </a:prstGeom>
            <a:blipFill>
              <a:blip r:embed="rId6"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56" name="object 54">
              <a:extLst>
                <a:ext uri="{FF2B5EF4-FFF2-40B4-BE49-F238E27FC236}">
                  <a16:creationId xmlns:a16="http://schemas.microsoft.com/office/drawing/2014/main" id="{2CFACF93-9617-1383-5FB5-42DB03F43970}"/>
                </a:ext>
              </a:extLst>
            </p:cNvPr>
            <p:cNvSpPr/>
            <p:nvPr/>
          </p:nvSpPr>
          <p:spPr>
            <a:xfrm>
              <a:off x="7453883" y="1632204"/>
              <a:ext cx="1524000" cy="844550"/>
            </a:xfrm>
            <a:custGeom>
              <a:avLst/>
              <a:gdLst/>
              <a:ahLst/>
              <a:cxnLst/>
              <a:rect l="l" t="t" r="r" b="b"/>
              <a:pathLst>
                <a:path w="1524000" h="844550">
                  <a:moveTo>
                    <a:pt x="1524000" y="844295"/>
                  </a:moveTo>
                  <a:lnTo>
                    <a:pt x="1524000" y="0"/>
                  </a:lnTo>
                  <a:lnTo>
                    <a:pt x="0" y="0"/>
                  </a:lnTo>
                  <a:lnTo>
                    <a:pt x="0" y="844295"/>
                  </a:lnTo>
                  <a:lnTo>
                    <a:pt x="1524000" y="844295"/>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57" name="object 55">
              <a:extLst>
                <a:ext uri="{FF2B5EF4-FFF2-40B4-BE49-F238E27FC236}">
                  <a16:creationId xmlns:a16="http://schemas.microsoft.com/office/drawing/2014/main" id="{F90BAF5F-0057-91F3-1EFC-450624643B1C}"/>
                </a:ext>
              </a:extLst>
            </p:cNvPr>
            <p:cNvSpPr/>
            <p:nvPr/>
          </p:nvSpPr>
          <p:spPr>
            <a:xfrm>
              <a:off x="7442454" y="1621536"/>
              <a:ext cx="1546225" cy="866775"/>
            </a:xfrm>
            <a:custGeom>
              <a:avLst/>
              <a:gdLst/>
              <a:ahLst/>
              <a:cxnLst/>
              <a:rect l="l" t="t" r="r" b="b"/>
              <a:pathLst>
                <a:path w="1546225" h="866775">
                  <a:moveTo>
                    <a:pt x="1546098" y="866394"/>
                  </a:moveTo>
                  <a:lnTo>
                    <a:pt x="1546098" y="0"/>
                  </a:lnTo>
                  <a:lnTo>
                    <a:pt x="0" y="0"/>
                  </a:lnTo>
                  <a:lnTo>
                    <a:pt x="0" y="866394"/>
                  </a:lnTo>
                  <a:lnTo>
                    <a:pt x="11429" y="866394"/>
                  </a:lnTo>
                  <a:lnTo>
                    <a:pt x="11429" y="22098"/>
                  </a:lnTo>
                  <a:lnTo>
                    <a:pt x="22098" y="10668"/>
                  </a:lnTo>
                  <a:lnTo>
                    <a:pt x="22098" y="22098"/>
                  </a:lnTo>
                  <a:lnTo>
                    <a:pt x="1524000" y="22097"/>
                  </a:lnTo>
                  <a:lnTo>
                    <a:pt x="1524000" y="10668"/>
                  </a:lnTo>
                  <a:lnTo>
                    <a:pt x="1535429" y="22097"/>
                  </a:lnTo>
                  <a:lnTo>
                    <a:pt x="1535429" y="866394"/>
                  </a:lnTo>
                  <a:lnTo>
                    <a:pt x="1546098" y="866394"/>
                  </a:lnTo>
                  <a:close/>
                </a:path>
                <a:path w="1546225" h="866775">
                  <a:moveTo>
                    <a:pt x="22098" y="22098"/>
                  </a:moveTo>
                  <a:lnTo>
                    <a:pt x="22098" y="10668"/>
                  </a:lnTo>
                  <a:lnTo>
                    <a:pt x="11429" y="22098"/>
                  </a:lnTo>
                  <a:lnTo>
                    <a:pt x="22098" y="22098"/>
                  </a:lnTo>
                  <a:close/>
                </a:path>
                <a:path w="1546225" h="866775">
                  <a:moveTo>
                    <a:pt x="22098" y="844296"/>
                  </a:moveTo>
                  <a:lnTo>
                    <a:pt x="22098" y="22098"/>
                  </a:lnTo>
                  <a:lnTo>
                    <a:pt x="11429" y="22098"/>
                  </a:lnTo>
                  <a:lnTo>
                    <a:pt x="11429" y="844296"/>
                  </a:lnTo>
                  <a:lnTo>
                    <a:pt x="22098" y="844296"/>
                  </a:lnTo>
                  <a:close/>
                </a:path>
                <a:path w="1546225" h="866775">
                  <a:moveTo>
                    <a:pt x="1535429" y="844295"/>
                  </a:moveTo>
                  <a:lnTo>
                    <a:pt x="11429" y="844296"/>
                  </a:lnTo>
                  <a:lnTo>
                    <a:pt x="22098" y="854964"/>
                  </a:lnTo>
                  <a:lnTo>
                    <a:pt x="22098" y="866394"/>
                  </a:lnTo>
                  <a:lnTo>
                    <a:pt x="1524000" y="866394"/>
                  </a:lnTo>
                  <a:lnTo>
                    <a:pt x="1524000" y="854963"/>
                  </a:lnTo>
                  <a:lnTo>
                    <a:pt x="1535429" y="844295"/>
                  </a:lnTo>
                  <a:close/>
                </a:path>
                <a:path w="1546225" h="866775">
                  <a:moveTo>
                    <a:pt x="22098" y="866394"/>
                  </a:moveTo>
                  <a:lnTo>
                    <a:pt x="22098" y="854964"/>
                  </a:lnTo>
                  <a:lnTo>
                    <a:pt x="11429" y="844296"/>
                  </a:lnTo>
                  <a:lnTo>
                    <a:pt x="11429" y="866394"/>
                  </a:lnTo>
                  <a:lnTo>
                    <a:pt x="22098" y="866394"/>
                  </a:lnTo>
                  <a:close/>
                </a:path>
                <a:path w="1546225" h="866775">
                  <a:moveTo>
                    <a:pt x="1535429" y="22097"/>
                  </a:moveTo>
                  <a:lnTo>
                    <a:pt x="1524000" y="10668"/>
                  </a:lnTo>
                  <a:lnTo>
                    <a:pt x="1524000" y="22097"/>
                  </a:lnTo>
                  <a:lnTo>
                    <a:pt x="1535429" y="22097"/>
                  </a:lnTo>
                  <a:close/>
                </a:path>
                <a:path w="1546225" h="866775">
                  <a:moveTo>
                    <a:pt x="1535429" y="844295"/>
                  </a:moveTo>
                  <a:lnTo>
                    <a:pt x="1535429" y="22097"/>
                  </a:lnTo>
                  <a:lnTo>
                    <a:pt x="1524000" y="22097"/>
                  </a:lnTo>
                  <a:lnTo>
                    <a:pt x="1524000" y="844295"/>
                  </a:lnTo>
                  <a:lnTo>
                    <a:pt x="1535429" y="844295"/>
                  </a:lnTo>
                  <a:close/>
                </a:path>
                <a:path w="1546225" h="866775">
                  <a:moveTo>
                    <a:pt x="1535429" y="866394"/>
                  </a:moveTo>
                  <a:lnTo>
                    <a:pt x="1535429" y="844295"/>
                  </a:lnTo>
                  <a:lnTo>
                    <a:pt x="1524000" y="854963"/>
                  </a:lnTo>
                  <a:lnTo>
                    <a:pt x="1524000" y="866394"/>
                  </a:lnTo>
                  <a:lnTo>
                    <a:pt x="1535429" y="866394"/>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58" name="object 56">
            <a:extLst>
              <a:ext uri="{FF2B5EF4-FFF2-40B4-BE49-F238E27FC236}">
                <a16:creationId xmlns:a16="http://schemas.microsoft.com/office/drawing/2014/main" id="{A8761FB2-AA7B-3253-A865-6FBD47C4E7DF}"/>
              </a:ext>
            </a:extLst>
          </p:cNvPr>
          <p:cNvSpPr txBox="1"/>
          <p:nvPr/>
        </p:nvSpPr>
        <p:spPr>
          <a:xfrm>
            <a:off x="7237431" y="1465281"/>
            <a:ext cx="1142440" cy="663289"/>
          </a:xfrm>
          <a:prstGeom prst="rect">
            <a:avLst/>
          </a:prstGeom>
        </p:spPr>
        <p:txBody>
          <a:bodyPr vert="horz" wrap="square" lIns="0" tIns="11206" rIns="0" bIns="0" rtlCol="0">
            <a:spAutoFit/>
          </a:bodyPr>
          <a:lstStyle/>
          <a:p>
            <a:pPr marL="11206" marR="4483">
              <a:spcBef>
                <a:spcPts val="88"/>
              </a:spcBef>
            </a:pPr>
            <a:r>
              <a:rPr sz="1059" spc="-4" dirty="0">
                <a:latin typeface="Arial" panose="020B0604020202020204" pitchFamily="34" charset="0"/>
                <a:cs typeface="Arial" panose="020B0604020202020204" pitchFamily="34" charset="0"/>
              </a:rPr>
              <a:t>Approval of</a:t>
            </a:r>
            <a:r>
              <a:rPr sz="1059" spc="-79" dirty="0">
                <a:latin typeface="Arial" panose="020B0604020202020204" pitchFamily="34" charset="0"/>
                <a:cs typeface="Arial" panose="020B0604020202020204" pitchFamily="34" charset="0"/>
              </a:rPr>
              <a:t> </a:t>
            </a:r>
            <a:r>
              <a:rPr sz="1059" spc="-4" dirty="0">
                <a:latin typeface="Arial" panose="020B0604020202020204" pitchFamily="34" charset="0"/>
                <a:cs typeface="Arial" panose="020B0604020202020204" pitchFamily="34" charset="0"/>
              </a:rPr>
              <a:t>mutual  agreement by </a:t>
            </a:r>
            <a:r>
              <a:rPr sz="1059" dirty="0">
                <a:latin typeface="Arial" panose="020B0604020202020204" pitchFamily="34" charset="0"/>
                <a:cs typeface="Arial" panose="020B0604020202020204" pitchFamily="34" charset="0"/>
              </a:rPr>
              <a:t>the  </a:t>
            </a:r>
            <a:r>
              <a:rPr sz="1059" spc="-4" dirty="0">
                <a:latin typeface="Arial" panose="020B0604020202020204" pitchFamily="34" charset="0"/>
                <a:cs typeface="Arial" panose="020B0604020202020204" pitchFamily="34" charset="0"/>
              </a:rPr>
              <a:t>taxpayer within </a:t>
            </a:r>
            <a:r>
              <a:rPr sz="1059" u="sng" dirty="0">
                <a:solidFill>
                  <a:srgbClr val="FF6500"/>
                </a:solidFill>
                <a:uFill>
                  <a:solidFill>
                    <a:srgbClr val="FF6600"/>
                  </a:solidFill>
                </a:uFill>
                <a:latin typeface="Arial" panose="020B0604020202020204" pitchFamily="34" charset="0"/>
                <a:cs typeface="Arial" panose="020B0604020202020204" pitchFamily="34" charset="0"/>
              </a:rPr>
              <a:t>1 </a:t>
            </a:r>
            <a:r>
              <a:rPr sz="1059" dirty="0">
                <a:solidFill>
                  <a:srgbClr val="FF6500"/>
                </a:solidFill>
                <a:latin typeface="Arial" panose="020B0604020202020204" pitchFamily="34" charset="0"/>
                <a:cs typeface="Arial" panose="020B0604020202020204" pitchFamily="34" charset="0"/>
              </a:rPr>
              <a:t> </a:t>
            </a:r>
            <a:r>
              <a:rPr sz="1059" u="sng" dirty="0">
                <a:solidFill>
                  <a:srgbClr val="FF6500"/>
                </a:solidFill>
                <a:uFill>
                  <a:solidFill>
                    <a:srgbClr val="FF6600"/>
                  </a:solidFill>
                </a:uFill>
                <a:latin typeface="Arial" panose="020B0604020202020204" pitchFamily="34" charset="0"/>
                <a:cs typeface="Arial" panose="020B0604020202020204" pitchFamily="34" charset="0"/>
              </a:rPr>
              <a:t>month</a:t>
            </a:r>
            <a:endParaRPr sz="1059" dirty="0">
              <a:latin typeface="Arial" panose="020B0604020202020204" pitchFamily="34" charset="0"/>
              <a:cs typeface="Arial" panose="020B0604020202020204" pitchFamily="34" charset="0"/>
            </a:endParaRPr>
          </a:p>
        </p:txBody>
      </p:sp>
      <p:grpSp>
        <p:nvGrpSpPr>
          <p:cNvPr id="59" name="object 57">
            <a:extLst>
              <a:ext uri="{FF2B5EF4-FFF2-40B4-BE49-F238E27FC236}">
                <a16:creationId xmlns:a16="http://schemas.microsoft.com/office/drawing/2014/main" id="{4163C3F2-1350-441F-30C8-4DF1C4A0EDFC}"/>
              </a:ext>
            </a:extLst>
          </p:cNvPr>
          <p:cNvGrpSpPr/>
          <p:nvPr/>
        </p:nvGrpSpPr>
        <p:grpSpPr>
          <a:xfrm>
            <a:off x="5961081" y="2003612"/>
            <a:ext cx="1330699" cy="2520203"/>
            <a:chOff x="6085332" y="2270760"/>
            <a:chExt cx="1508125" cy="2856230"/>
          </a:xfrm>
        </p:grpSpPr>
        <p:sp>
          <p:nvSpPr>
            <p:cNvPr id="60" name="object 58">
              <a:extLst>
                <a:ext uri="{FF2B5EF4-FFF2-40B4-BE49-F238E27FC236}">
                  <a16:creationId xmlns:a16="http://schemas.microsoft.com/office/drawing/2014/main" id="{55FEBEDC-FF09-806B-6CD9-EECDAAF2B368}"/>
                </a:ext>
              </a:extLst>
            </p:cNvPr>
            <p:cNvSpPr/>
            <p:nvPr/>
          </p:nvSpPr>
          <p:spPr>
            <a:xfrm>
              <a:off x="7415784" y="2270760"/>
              <a:ext cx="76200" cy="1571625"/>
            </a:xfrm>
            <a:custGeom>
              <a:avLst/>
              <a:gdLst/>
              <a:ahLst/>
              <a:cxnLst/>
              <a:rect l="l" t="t" r="r" b="b"/>
              <a:pathLst>
                <a:path w="76200" h="1571625">
                  <a:moveTo>
                    <a:pt x="76200" y="1495043"/>
                  </a:moveTo>
                  <a:lnTo>
                    <a:pt x="0" y="1495043"/>
                  </a:lnTo>
                  <a:lnTo>
                    <a:pt x="26668" y="1548381"/>
                  </a:lnTo>
                  <a:lnTo>
                    <a:pt x="26668" y="1507998"/>
                  </a:lnTo>
                  <a:lnTo>
                    <a:pt x="48768" y="1507998"/>
                  </a:lnTo>
                  <a:lnTo>
                    <a:pt x="48768" y="1549907"/>
                  </a:lnTo>
                  <a:lnTo>
                    <a:pt x="76200" y="1495043"/>
                  </a:lnTo>
                  <a:close/>
                </a:path>
                <a:path w="76200" h="1571625">
                  <a:moveTo>
                    <a:pt x="48768" y="1495043"/>
                  </a:moveTo>
                  <a:lnTo>
                    <a:pt x="48768" y="0"/>
                  </a:lnTo>
                  <a:lnTo>
                    <a:pt x="26668" y="0"/>
                  </a:lnTo>
                  <a:lnTo>
                    <a:pt x="26668" y="1495043"/>
                  </a:lnTo>
                  <a:lnTo>
                    <a:pt x="48768" y="1495043"/>
                  </a:lnTo>
                  <a:close/>
                </a:path>
                <a:path w="76200" h="1571625">
                  <a:moveTo>
                    <a:pt x="48768" y="1549907"/>
                  </a:moveTo>
                  <a:lnTo>
                    <a:pt x="48768" y="1507998"/>
                  </a:lnTo>
                  <a:lnTo>
                    <a:pt x="26668" y="1507998"/>
                  </a:lnTo>
                  <a:lnTo>
                    <a:pt x="26668" y="1548381"/>
                  </a:lnTo>
                  <a:lnTo>
                    <a:pt x="38100" y="1571243"/>
                  </a:lnTo>
                  <a:lnTo>
                    <a:pt x="48768" y="1549907"/>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61" name="object 59">
              <a:extLst>
                <a:ext uri="{FF2B5EF4-FFF2-40B4-BE49-F238E27FC236}">
                  <a16:creationId xmlns:a16="http://schemas.microsoft.com/office/drawing/2014/main" id="{8D195EF3-8929-9167-DD5B-61DF2C1988AD}"/>
                </a:ext>
              </a:extLst>
            </p:cNvPr>
            <p:cNvSpPr/>
            <p:nvPr/>
          </p:nvSpPr>
          <p:spPr>
            <a:xfrm>
              <a:off x="7491984" y="3837432"/>
              <a:ext cx="101346" cy="101345"/>
            </a:xfrm>
            <a:prstGeom prst="rect">
              <a:avLst/>
            </a:prstGeom>
            <a:blipFill>
              <a:blip r:embed="rId10"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62" name="object 60">
              <a:extLst>
                <a:ext uri="{FF2B5EF4-FFF2-40B4-BE49-F238E27FC236}">
                  <a16:creationId xmlns:a16="http://schemas.microsoft.com/office/drawing/2014/main" id="{55066C81-11CC-38F7-805C-6C8E5E937BC9}"/>
                </a:ext>
              </a:extLst>
            </p:cNvPr>
            <p:cNvSpPr/>
            <p:nvPr/>
          </p:nvSpPr>
          <p:spPr>
            <a:xfrm>
              <a:off x="7505700" y="3962400"/>
              <a:ext cx="76200" cy="1005205"/>
            </a:xfrm>
            <a:custGeom>
              <a:avLst/>
              <a:gdLst/>
              <a:ahLst/>
              <a:cxnLst/>
              <a:rect l="l" t="t" r="r" b="b"/>
              <a:pathLst>
                <a:path w="76200" h="1005204">
                  <a:moveTo>
                    <a:pt x="76200" y="76200"/>
                  </a:moveTo>
                  <a:lnTo>
                    <a:pt x="38100" y="0"/>
                  </a:lnTo>
                  <a:lnTo>
                    <a:pt x="0" y="76200"/>
                  </a:lnTo>
                  <a:lnTo>
                    <a:pt x="27431" y="76200"/>
                  </a:lnTo>
                  <a:lnTo>
                    <a:pt x="27431" y="64007"/>
                  </a:lnTo>
                  <a:lnTo>
                    <a:pt x="49529" y="64007"/>
                  </a:lnTo>
                  <a:lnTo>
                    <a:pt x="49529" y="76200"/>
                  </a:lnTo>
                  <a:lnTo>
                    <a:pt x="76200" y="76200"/>
                  </a:lnTo>
                  <a:close/>
                </a:path>
                <a:path w="76200" h="1005204">
                  <a:moveTo>
                    <a:pt x="49529" y="76200"/>
                  </a:moveTo>
                  <a:lnTo>
                    <a:pt x="49529" y="64007"/>
                  </a:lnTo>
                  <a:lnTo>
                    <a:pt x="27431" y="64007"/>
                  </a:lnTo>
                  <a:lnTo>
                    <a:pt x="27431" y="76200"/>
                  </a:lnTo>
                  <a:lnTo>
                    <a:pt x="49529" y="76200"/>
                  </a:lnTo>
                  <a:close/>
                </a:path>
                <a:path w="76200" h="1005204">
                  <a:moveTo>
                    <a:pt x="49529" y="1005077"/>
                  </a:moveTo>
                  <a:lnTo>
                    <a:pt x="49529" y="76200"/>
                  </a:lnTo>
                  <a:lnTo>
                    <a:pt x="27431" y="76200"/>
                  </a:lnTo>
                  <a:lnTo>
                    <a:pt x="27431" y="1005077"/>
                  </a:lnTo>
                  <a:lnTo>
                    <a:pt x="49529" y="1005077"/>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63" name="object 61">
              <a:extLst>
                <a:ext uri="{FF2B5EF4-FFF2-40B4-BE49-F238E27FC236}">
                  <a16:creationId xmlns:a16="http://schemas.microsoft.com/office/drawing/2014/main" id="{C1CBF423-1AE2-0327-6D8A-7EA2CF678A54}"/>
                </a:ext>
              </a:extLst>
            </p:cNvPr>
            <p:cNvSpPr/>
            <p:nvPr/>
          </p:nvSpPr>
          <p:spPr>
            <a:xfrm>
              <a:off x="6096000" y="4453127"/>
              <a:ext cx="1447800" cy="662305"/>
            </a:xfrm>
            <a:custGeom>
              <a:avLst/>
              <a:gdLst/>
              <a:ahLst/>
              <a:cxnLst/>
              <a:rect l="l" t="t" r="r" b="b"/>
              <a:pathLst>
                <a:path w="1447800" h="662304">
                  <a:moveTo>
                    <a:pt x="1447800" y="662177"/>
                  </a:moveTo>
                  <a:lnTo>
                    <a:pt x="1447800" y="0"/>
                  </a:lnTo>
                  <a:lnTo>
                    <a:pt x="0" y="0"/>
                  </a:lnTo>
                  <a:lnTo>
                    <a:pt x="0" y="662177"/>
                  </a:lnTo>
                  <a:lnTo>
                    <a:pt x="1447800" y="662177"/>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64" name="object 62">
              <a:extLst>
                <a:ext uri="{FF2B5EF4-FFF2-40B4-BE49-F238E27FC236}">
                  <a16:creationId xmlns:a16="http://schemas.microsoft.com/office/drawing/2014/main" id="{58B7D370-44F5-F807-DB45-F7CBE6F1337E}"/>
                </a:ext>
              </a:extLst>
            </p:cNvPr>
            <p:cNvSpPr/>
            <p:nvPr/>
          </p:nvSpPr>
          <p:spPr>
            <a:xfrm>
              <a:off x="6085332" y="4442460"/>
              <a:ext cx="1470025" cy="684530"/>
            </a:xfrm>
            <a:custGeom>
              <a:avLst/>
              <a:gdLst/>
              <a:ahLst/>
              <a:cxnLst/>
              <a:rect l="l" t="t" r="r" b="b"/>
              <a:pathLst>
                <a:path w="1470025" h="684529">
                  <a:moveTo>
                    <a:pt x="1469897" y="684276"/>
                  </a:moveTo>
                  <a:lnTo>
                    <a:pt x="1469897" y="0"/>
                  </a:lnTo>
                  <a:lnTo>
                    <a:pt x="0" y="0"/>
                  </a:lnTo>
                  <a:lnTo>
                    <a:pt x="0" y="684276"/>
                  </a:lnTo>
                  <a:lnTo>
                    <a:pt x="10667" y="684276"/>
                  </a:lnTo>
                  <a:lnTo>
                    <a:pt x="10667" y="22098"/>
                  </a:lnTo>
                  <a:lnTo>
                    <a:pt x="22097" y="10667"/>
                  </a:lnTo>
                  <a:lnTo>
                    <a:pt x="22097" y="22098"/>
                  </a:lnTo>
                  <a:lnTo>
                    <a:pt x="1447799" y="22098"/>
                  </a:lnTo>
                  <a:lnTo>
                    <a:pt x="1447799" y="10667"/>
                  </a:lnTo>
                  <a:lnTo>
                    <a:pt x="1458467" y="22098"/>
                  </a:lnTo>
                  <a:lnTo>
                    <a:pt x="1458467" y="684276"/>
                  </a:lnTo>
                  <a:lnTo>
                    <a:pt x="1469897" y="684276"/>
                  </a:lnTo>
                  <a:close/>
                </a:path>
                <a:path w="1470025" h="684529">
                  <a:moveTo>
                    <a:pt x="22097" y="22098"/>
                  </a:moveTo>
                  <a:lnTo>
                    <a:pt x="22097" y="10667"/>
                  </a:lnTo>
                  <a:lnTo>
                    <a:pt x="10667" y="22098"/>
                  </a:lnTo>
                  <a:lnTo>
                    <a:pt x="22097" y="22098"/>
                  </a:lnTo>
                  <a:close/>
                </a:path>
                <a:path w="1470025" h="684529">
                  <a:moveTo>
                    <a:pt x="22097" y="661415"/>
                  </a:moveTo>
                  <a:lnTo>
                    <a:pt x="22097" y="22098"/>
                  </a:lnTo>
                  <a:lnTo>
                    <a:pt x="10667" y="22098"/>
                  </a:lnTo>
                  <a:lnTo>
                    <a:pt x="10667" y="661415"/>
                  </a:lnTo>
                  <a:lnTo>
                    <a:pt x="22097" y="661415"/>
                  </a:lnTo>
                  <a:close/>
                </a:path>
                <a:path w="1470025" h="684529">
                  <a:moveTo>
                    <a:pt x="1458467" y="661415"/>
                  </a:moveTo>
                  <a:lnTo>
                    <a:pt x="10667" y="661415"/>
                  </a:lnTo>
                  <a:lnTo>
                    <a:pt x="22097" y="672845"/>
                  </a:lnTo>
                  <a:lnTo>
                    <a:pt x="22097" y="684276"/>
                  </a:lnTo>
                  <a:lnTo>
                    <a:pt x="1447799" y="684276"/>
                  </a:lnTo>
                  <a:lnTo>
                    <a:pt x="1447799" y="672845"/>
                  </a:lnTo>
                  <a:lnTo>
                    <a:pt x="1458467" y="661415"/>
                  </a:lnTo>
                  <a:close/>
                </a:path>
                <a:path w="1470025" h="684529">
                  <a:moveTo>
                    <a:pt x="22097" y="684276"/>
                  </a:moveTo>
                  <a:lnTo>
                    <a:pt x="22097" y="672845"/>
                  </a:lnTo>
                  <a:lnTo>
                    <a:pt x="10667" y="661415"/>
                  </a:lnTo>
                  <a:lnTo>
                    <a:pt x="10667" y="684276"/>
                  </a:lnTo>
                  <a:lnTo>
                    <a:pt x="22097" y="684276"/>
                  </a:lnTo>
                  <a:close/>
                </a:path>
                <a:path w="1470025" h="684529">
                  <a:moveTo>
                    <a:pt x="1458467" y="22098"/>
                  </a:moveTo>
                  <a:lnTo>
                    <a:pt x="1447799" y="10667"/>
                  </a:lnTo>
                  <a:lnTo>
                    <a:pt x="1447799" y="22098"/>
                  </a:lnTo>
                  <a:lnTo>
                    <a:pt x="1458467" y="22098"/>
                  </a:lnTo>
                  <a:close/>
                </a:path>
                <a:path w="1470025" h="684529">
                  <a:moveTo>
                    <a:pt x="1458467" y="661415"/>
                  </a:moveTo>
                  <a:lnTo>
                    <a:pt x="1458467" y="22098"/>
                  </a:lnTo>
                  <a:lnTo>
                    <a:pt x="1447799" y="22098"/>
                  </a:lnTo>
                  <a:lnTo>
                    <a:pt x="1447799" y="661415"/>
                  </a:lnTo>
                  <a:lnTo>
                    <a:pt x="1458467" y="661415"/>
                  </a:lnTo>
                  <a:close/>
                </a:path>
                <a:path w="1470025" h="684529">
                  <a:moveTo>
                    <a:pt x="1458467" y="684276"/>
                  </a:moveTo>
                  <a:lnTo>
                    <a:pt x="1458467" y="661415"/>
                  </a:lnTo>
                  <a:lnTo>
                    <a:pt x="1447799" y="672845"/>
                  </a:lnTo>
                  <a:lnTo>
                    <a:pt x="1447799" y="684276"/>
                  </a:lnTo>
                  <a:lnTo>
                    <a:pt x="1458467" y="684276"/>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65" name="object 63">
            <a:extLst>
              <a:ext uri="{FF2B5EF4-FFF2-40B4-BE49-F238E27FC236}">
                <a16:creationId xmlns:a16="http://schemas.microsoft.com/office/drawing/2014/main" id="{94D97A68-11D5-382A-8502-4091AF3C3DE4}"/>
              </a:ext>
            </a:extLst>
          </p:cNvPr>
          <p:cNvSpPr txBox="1"/>
          <p:nvPr/>
        </p:nvSpPr>
        <p:spPr>
          <a:xfrm>
            <a:off x="5970494" y="3929230"/>
            <a:ext cx="1277471" cy="525755"/>
          </a:xfrm>
          <a:prstGeom prst="rect">
            <a:avLst/>
          </a:prstGeom>
        </p:spPr>
        <p:txBody>
          <a:bodyPr vert="horz" wrap="square" lIns="0" tIns="36419" rIns="0" bIns="0" rtlCol="0">
            <a:spAutoFit/>
          </a:bodyPr>
          <a:lstStyle/>
          <a:p>
            <a:pPr marL="80126" marR="369814">
              <a:spcBef>
                <a:spcPts val="287"/>
              </a:spcBef>
            </a:pPr>
            <a:r>
              <a:rPr sz="1059" spc="-4" dirty="0">
                <a:latin typeface="Arial" panose="020B0604020202020204" pitchFamily="34" charset="0"/>
                <a:cs typeface="Arial" panose="020B0604020202020204" pitchFamily="34" charset="0"/>
              </a:rPr>
              <a:t>Exchange of  closing</a:t>
            </a:r>
            <a:r>
              <a:rPr sz="1059" spc="-79" dirty="0">
                <a:latin typeface="Arial" panose="020B0604020202020204" pitchFamily="34" charset="0"/>
                <a:cs typeface="Arial" panose="020B0604020202020204" pitchFamily="34" charset="0"/>
              </a:rPr>
              <a:t> </a:t>
            </a:r>
            <a:r>
              <a:rPr sz="1059" spc="-4" dirty="0">
                <a:latin typeface="Arial" panose="020B0604020202020204" pitchFamily="34" charset="0"/>
                <a:cs typeface="Arial" panose="020B0604020202020204" pitchFamily="34" charset="0"/>
              </a:rPr>
              <a:t>letters  within</a:t>
            </a:r>
            <a:r>
              <a:rPr sz="1059" spc="-84" dirty="0">
                <a:latin typeface="Arial" panose="020B0604020202020204" pitchFamily="34" charset="0"/>
                <a:cs typeface="Arial" panose="020B0604020202020204" pitchFamily="34" charset="0"/>
              </a:rPr>
              <a:t> </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ASAP</a:t>
            </a:r>
            <a:endParaRPr sz="1059" dirty="0">
              <a:latin typeface="Arial" panose="020B0604020202020204" pitchFamily="34" charset="0"/>
              <a:cs typeface="Arial" panose="020B0604020202020204" pitchFamily="34" charset="0"/>
            </a:endParaRPr>
          </a:p>
        </p:txBody>
      </p:sp>
      <p:grpSp>
        <p:nvGrpSpPr>
          <p:cNvPr id="66" name="object 64">
            <a:extLst>
              <a:ext uri="{FF2B5EF4-FFF2-40B4-BE49-F238E27FC236}">
                <a16:creationId xmlns:a16="http://schemas.microsoft.com/office/drawing/2014/main" id="{883BF972-6737-7F21-BDD3-21A9D8FB2389}"/>
              </a:ext>
            </a:extLst>
          </p:cNvPr>
          <p:cNvGrpSpPr/>
          <p:nvPr/>
        </p:nvGrpSpPr>
        <p:grpSpPr>
          <a:xfrm>
            <a:off x="6297258" y="3520440"/>
            <a:ext cx="1333500" cy="1858496"/>
            <a:chOff x="6466332" y="3989832"/>
            <a:chExt cx="1511300" cy="2106295"/>
          </a:xfrm>
        </p:grpSpPr>
        <p:sp>
          <p:nvSpPr>
            <p:cNvPr id="67" name="object 65">
              <a:extLst>
                <a:ext uri="{FF2B5EF4-FFF2-40B4-BE49-F238E27FC236}">
                  <a16:creationId xmlns:a16="http://schemas.microsoft.com/office/drawing/2014/main" id="{18EFDD67-1D44-4ABF-5EDF-61E91EC7F2F1}"/>
                </a:ext>
              </a:extLst>
            </p:cNvPr>
            <p:cNvSpPr/>
            <p:nvPr/>
          </p:nvSpPr>
          <p:spPr>
            <a:xfrm>
              <a:off x="7876032" y="3989832"/>
              <a:ext cx="101346" cy="101345"/>
            </a:xfrm>
            <a:prstGeom prst="rect">
              <a:avLst/>
            </a:prstGeom>
            <a:blipFill>
              <a:blip r:embed="rId9"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68" name="object 66">
              <a:extLst>
                <a:ext uri="{FF2B5EF4-FFF2-40B4-BE49-F238E27FC236}">
                  <a16:creationId xmlns:a16="http://schemas.microsoft.com/office/drawing/2014/main" id="{1E5911B2-2F50-7CB2-96C0-1AAD4D6DDE58}"/>
                </a:ext>
              </a:extLst>
            </p:cNvPr>
            <p:cNvSpPr/>
            <p:nvPr/>
          </p:nvSpPr>
          <p:spPr>
            <a:xfrm>
              <a:off x="7886700" y="4127754"/>
              <a:ext cx="76200" cy="1919605"/>
            </a:xfrm>
            <a:custGeom>
              <a:avLst/>
              <a:gdLst/>
              <a:ahLst/>
              <a:cxnLst/>
              <a:rect l="l" t="t" r="r" b="b"/>
              <a:pathLst>
                <a:path w="76200" h="1919604">
                  <a:moveTo>
                    <a:pt x="76200" y="76200"/>
                  </a:moveTo>
                  <a:lnTo>
                    <a:pt x="38100" y="0"/>
                  </a:lnTo>
                  <a:lnTo>
                    <a:pt x="0" y="76200"/>
                  </a:lnTo>
                  <a:lnTo>
                    <a:pt x="27431" y="76200"/>
                  </a:lnTo>
                  <a:lnTo>
                    <a:pt x="27431" y="63246"/>
                  </a:lnTo>
                  <a:lnTo>
                    <a:pt x="49529" y="63246"/>
                  </a:lnTo>
                  <a:lnTo>
                    <a:pt x="49529" y="76200"/>
                  </a:lnTo>
                  <a:lnTo>
                    <a:pt x="76200" y="76200"/>
                  </a:lnTo>
                  <a:close/>
                </a:path>
                <a:path w="76200" h="1919604">
                  <a:moveTo>
                    <a:pt x="49529" y="76200"/>
                  </a:moveTo>
                  <a:lnTo>
                    <a:pt x="49529" y="63246"/>
                  </a:lnTo>
                  <a:lnTo>
                    <a:pt x="27431" y="63246"/>
                  </a:lnTo>
                  <a:lnTo>
                    <a:pt x="27431" y="76200"/>
                  </a:lnTo>
                  <a:lnTo>
                    <a:pt x="49529" y="76200"/>
                  </a:lnTo>
                  <a:close/>
                </a:path>
                <a:path w="76200" h="1919604">
                  <a:moveTo>
                    <a:pt x="49529" y="1919478"/>
                  </a:moveTo>
                  <a:lnTo>
                    <a:pt x="49529" y="76200"/>
                  </a:lnTo>
                  <a:lnTo>
                    <a:pt x="27431" y="76200"/>
                  </a:lnTo>
                  <a:lnTo>
                    <a:pt x="27431" y="1919478"/>
                  </a:lnTo>
                  <a:lnTo>
                    <a:pt x="49529" y="1919478"/>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69" name="object 67">
              <a:extLst>
                <a:ext uri="{FF2B5EF4-FFF2-40B4-BE49-F238E27FC236}">
                  <a16:creationId xmlns:a16="http://schemas.microsoft.com/office/drawing/2014/main" id="{16F50C71-17EB-5817-0519-AB606B07B59B}"/>
                </a:ext>
              </a:extLst>
            </p:cNvPr>
            <p:cNvSpPr/>
            <p:nvPr/>
          </p:nvSpPr>
          <p:spPr>
            <a:xfrm>
              <a:off x="6477000" y="5423154"/>
              <a:ext cx="1447800" cy="662305"/>
            </a:xfrm>
            <a:custGeom>
              <a:avLst/>
              <a:gdLst/>
              <a:ahLst/>
              <a:cxnLst/>
              <a:rect l="l" t="t" r="r" b="b"/>
              <a:pathLst>
                <a:path w="1447800" h="662304">
                  <a:moveTo>
                    <a:pt x="1447800" y="662177"/>
                  </a:moveTo>
                  <a:lnTo>
                    <a:pt x="1447800" y="0"/>
                  </a:lnTo>
                  <a:lnTo>
                    <a:pt x="0" y="0"/>
                  </a:lnTo>
                  <a:lnTo>
                    <a:pt x="0" y="662177"/>
                  </a:lnTo>
                  <a:lnTo>
                    <a:pt x="1447800" y="662177"/>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70" name="object 68">
              <a:extLst>
                <a:ext uri="{FF2B5EF4-FFF2-40B4-BE49-F238E27FC236}">
                  <a16:creationId xmlns:a16="http://schemas.microsoft.com/office/drawing/2014/main" id="{8B6D95EB-B116-B833-1746-E20BC8433BA9}"/>
                </a:ext>
              </a:extLst>
            </p:cNvPr>
            <p:cNvSpPr/>
            <p:nvPr/>
          </p:nvSpPr>
          <p:spPr>
            <a:xfrm>
              <a:off x="6466332" y="5412486"/>
              <a:ext cx="1470025" cy="683895"/>
            </a:xfrm>
            <a:custGeom>
              <a:avLst/>
              <a:gdLst/>
              <a:ahLst/>
              <a:cxnLst/>
              <a:rect l="l" t="t" r="r" b="b"/>
              <a:pathLst>
                <a:path w="1470025" h="683895">
                  <a:moveTo>
                    <a:pt x="1469897" y="683513"/>
                  </a:moveTo>
                  <a:lnTo>
                    <a:pt x="1469897" y="0"/>
                  </a:lnTo>
                  <a:lnTo>
                    <a:pt x="0" y="0"/>
                  </a:lnTo>
                  <a:lnTo>
                    <a:pt x="0" y="683513"/>
                  </a:lnTo>
                  <a:lnTo>
                    <a:pt x="10668" y="683513"/>
                  </a:lnTo>
                  <a:lnTo>
                    <a:pt x="10667" y="22098"/>
                  </a:lnTo>
                  <a:lnTo>
                    <a:pt x="22097" y="10667"/>
                  </a:lnTo>
                  <a:lnTo>
                    <a:pt x="22097" y="22098"/>
                  </a:lnTo>
                  <a:lnTo>
                    <a:pt x="1447799" y="22098"/>
                  </a:lnTo>
                  <a:lnTo>
                    <a:pt x="1447799" y="10667"/>
                  </a:lnTo>
                  <a:lnTo>
                    <a:pt x="1458467" y="22098"/>
                  </a:lnTo>
                  <a:lnTo>
                    <a:pt x="1458467" y="683513"/>
                  </a:lnTo>
                  <a:lnTo>
                    <a:pt x="1469897" y="683513"/>
                  </a:lnTo>
                  <a:close/>
                </a:path>
                <a:path w="1470025" h="683895">
                  <a:moveTo>
                    <a:pt x="22097" y="22098"/>
                  </a:moveTo>
                  <a:lnTo>
                    <a:pt x="22097" y="10667"/>
                  </a:lnTo>
                  <a:lnTo>
                    <a:pt x="10667" y="22098"/>
                  </a:lnTo>
                  <a:lnTo>
                    <a:pt x="22097" y="22098"/>
                  </a:lnTo>
                  <a:close/>
                </a:path>
                <a:path w="1470025" h="683895">
                  <a:moveTo>
                    <a:pt x="22098" y="661415"/>
                  </a:moveTo>
                  <a:lnTo>
                    <a:pt x="22097" y="22098"/>
                  </a:lnTo>
                  <a:lnTo>
                    <a:pt x="10667" y="22098"/>
                  </a:lnTo>
                  <a:lnTo>
                    <a:pt x="10668" y="661415"/>
                  </a:lnTo>
                  <a:lnTo>
                    <a:pt x="22098" y="661415"/>
                  </a:lnTo>
                  <a:close/>
                </a:path>
                <a:path w="1470025" h="683895">
                  <a:moveTo>
                    <a:pt x="1458467" y="661415"/>
                  </a:moveTo>
                  <a:lnTo>
                    <a:pt x="10668" y="661415"/>
                  </a:lnTo>
                  <a:lnTo>
                    <a:pt x="22098" y="672846"/>
                  </a:lnTo>
                  <a:lnTo>
                    <a:pt x="22098" y="683513"/>
                  </a:lnTo>
                  <a:lnTo>
                    <a:pt x="1447799" y="683513"/>
                  </a:lnTo>
                  <a:lnTo>
                    <a:pt x="1447799" y="672846"/>
                  </a:lnTo>
                  <a:lnTo>
                    <a:pt x="1458467" y="661415"/>
                  </a:lnTo>
                  <a:close/>
                </a:path>
                <a:path w="1470025" h="683895">
                  <a:moveTo>
                    <a:pt x="22098" y="683513"/>
                  </a:moveTo>
                  <a:lnTo>
                    <a:pt x="22098" y="672846"/>
                  </a:lnTo>
                  <a:lnTo>
                    <a:pt x="10668" y="661415"/>
                  </a:lnTo>
                  <a:lnTo>
                    <a:pt x="10668" y="683513"/>
                  </a:lnTo>
                  <a:lnTo>
                    <a:pt x="22098" y="683513"/>
                  </a:lnTo>
                  <a:close/>
                </a:path>
                <a:path w="1470025" h="683895">
                  <a:moveTo>
                    <a:pt x="1458467" y="22098"/>
                  </a:moveTo>
                  <a:lnTo>
                    <a:pt x="1447799" y="10667"/>
                  </a:lnTo>
                  <a:lnTo>
                    <a:pt x="1447799" y="22098"/>
                  </a:lnTo>
                  <a:lnTo>
                    <a:pt x="1458467" y="22098"/>
                  </a:lnTo>
                  <a:close/>
                </a:path>
                <a:path w="1470025" h="683895">
                  <a:moveTo>
                    <a:pt x="1458467" y="661415"/>
                  </a:moveTo>
                  <a:lnTo>
                    <a:pt x="1458467" y="22098"/>
                  </a:lnTo>
                  <a:lnTo>
                    <a:pt x="1447799" y="22098"/>
                  </a:lnTo>
                  <a:lnTo>
                    <a:pt x="1447799" y="661415"/>
                  </a:lnTo>
                  <a:lnTo>
                    <a:pt x="1458467" y="661415"/>
                  </a:lnTo>
                  <a:close/>
                </a:path>
                <a:path w="1470025" h="683895">
                  <a:moveTo>
                    <a:pt x="1458467" y="683513"/>
                  </a:moveTo>
                  <a:lnTo>
                    <a:pt x="1458467" y="661415"/>
                  </a:lnTo>
                  <a:lnTo>
                    <a:pt x="1447799" y="672846"/>
                  </a:lnTo>
                  <a:lnTo>
                    <a:pt x="1447799" y="683513"/>
                  </a:lnTo>
                  <a:lnTo>
                    <a:pt x="1458467" y="683513"/>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71" name="object 69">
            <a:extLst>
              <a:ext uri="{FF2B5EF4-FFF2-40B4-BE49-F238E27FC236}">
                <a16:creationId xmlns:a16="http://schemas.microsoft.com/office/drawing/2014/main" id="{57BE6120-EE89-C4C0-DEE0-F09A5218F56A}"/>
              </a:ext>
            </a:extLst>
          </p:cNvPr>
          <p:cNvSpPr txBox="1"/>
          <p:nvPr/>
        </p:nvSpPr>
        <p:spPr>
          <a:xfrm>
            <a:off x="6306670" y="4785135"/>
            <a:ext cx="1277471" cy="525189"/>
          </a:xfrm>
          <a:prstGeom prst="rect">
            <a:avLst/>
          </a:prstGeom>
        </p:spPr>
        <p:txBody>
          <a:bodyPr vert="horz" wrap="square" lIns="0" tIns="35859" rIns="0" bIns="0" rtlCol="0">
            <a:spAutoFit/>
          </a:bodyPr>
          <a:lstStyle/>
          <a:p>
            <a:pPr marL="80687" marR="108143" algn="just">
              <a:spcBef>
                <a:spcPts val="282"/>
              </a:spcBef>
            </a:pPr>
            <a:r>
              <a:rPr sz="1059" spc="-4" dirty="0">
                <a:latin typeface="Arial" panose="020B0604020202020204" pitchFamily="34" charset="0"/>
                <a:cs typeface="Arial" panose="020B0604020202020204" pitchFamily="34" charset="0"/>
              </a:rPr>
              <a:t>Implementation of  mutual</a:t>
            </a:r>
            <a:r>
              <a:rPr sz="1059" spc="-79" dirty="0">
                <a:latin typeface="Arial" panose="020B0604020202020204" pitchFamily="34" charset="0"/>
                <a:cs typeface="Arial" panose="020B0604020202020204" pitchFamily="34" charset="0"/>
              </a:rPr>
              <a:t> </a:t>
            </a:r>
            <a:r>
              <a:rPr sz="1059" spc="-4" dirty="0">
                <a:latin typeface="Arial" panose="020B0604020202020204" pitchFamily="34" charset="0"/>
                <a:cs typeface="Arial" panose="020B0604020202020204" pitchFamily="34" charset="0"/>
              </a:rPr>
              <a:t>agreement  within </a:t>
            </a:r>
            <a:r>
              <a:rPr sz="1059" u="sng" dirty="0">
                <a:solidFill>
                  <a:srgbClr val="FF6500"/>
                </a:solidFill>
                <a:uFill>
                  <a:solidFill>
                    <a:srgbClr val="FF6600"/>
                  </a:solidFill>
                </a:uFill>
                <a:latin typeface="Arial" panose="020B0604020202020204" pitchFamily="34" charset="0"/>
                <a:cs typeface="Arial" panose="020B0604020202020204" pitchFamily="34" charset="0"/>
              </a:rPr>
              <a:t>3</a:t>
            </a:r>
            <a:r>
              <a:rPr sz="1059" u="sng" spc="-35" dirty="0">
                <a:solidFill>
                  <a:srgbClr val="FF6500"/>
                </a:solidFill>
                <a:uFill>
                  <a:solidFill>
                    <a:srgbClr val="FF6600"/>
                  </a:solidFill>
                </a:uFill>
                <a:latin typeface="Arial" panose="020B0604020202020204" pitchFamily="34" charset="0"/>
                <a:cs typeface="Arial" panose="020B0604020202020204" pitchFamily="34" charset="0"/>
              </a:rPr>
              <a:t> </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months</a:t>
            </a:r>
            <a:endParaRPr sz="1059" dirty="0">
              <a:latin typeface="Arial" panose="020B0604020202020204" pitchFamily="34" charset="0"/>
              <a:cs typeface="Arial" panose="020B0604020202020204" pitchFamily="34" charset="0"/>
            </a:endParaRPr>
          </a:p>
        </p:txBody>
      </p:sp>
      <p:grpSp>
        <p:nvGrpSpPr>
          <p:cNvPr id="72" name="object 70">
            <a:extLst>
              <a:ext uri="{FF2B5EF4-FFF2-40B4-BE49-F238E27FC236}">
                <a16:creationId xmlns:a16="http://schemas.microsoft.com/office/drawing/2014/main" id="{FE74D3F5-790B-ED09-A785-B6A307985843}"/>
              </a:ext>
            </a:extLst>
          </p:cNvPr>
          <p:cNvGrpSpPr/>
          <p:nvPr/>
        </p:nvGrpSpPr>
        <p:grpSpPr>
          <a:xfrm>
            <a:off x="1877882" y="3410847"/>
            <a:ext cx="6994151" cy="2396938"/>
            <a:chOff x="1457705" y="3865626"/>
            <a:chExt cx="7926705" cy="2716530"/>
          </a:xfrm>
        </p:grpSpPr>
        <p:sp>
          <p:nvSpPr>
            <p:cNvPr id="73" name="object 71">
              <a:extLst>
                <a:ext uri="{FF2B5EF4-FFF2-40B4-BE49-F238E27FC236}">
                  <a16:creationId xmlns:a16="http://schemas.microsoft.com/office/drawing/2014/main" id="{165BF149-3878-1EA8-0721-CA7679427D01}"/>
                </a:ext>
              </a:extLst>
            </p:cNvPr>
            <p:cNvSpPr/>
            <p:nvPr/>
          </p:nvSpPr>
          <p:spPr>
            <a:xfrm>
              <a:off x="1457705" y="3865626"/>
              <a:ext cx="101346" cy="102107"/>
            </a:xfrm>
            <a:prstGeom prst="rect">
              <a:avLst/>
            </a:prstGeom>
            <a:blipFill>
              <a:blip r:embed="rId6"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74" name="object 72">
              <a:extLst>
                <a:ext uri="{FF2B5EF4-FFF2-40B4-BE49-F238E27FC236}">
                  <a16:creationId xmlns:a16="http://schemas.microsoft.com/office/drawing/2014/main" id="{4545A62F-77DF-D9F5-1DC0-ACA96B2C68B3}"/>
                </a:ext>
              </a:extLst>
            </p:cNvPr>
            <p:cNvSpPr/>
            <p:nvPr/>
          </p:nvSpPr>
          <p:spPr>
            <a:xfrm>
              <a:off x="1824227" y="3865626"/>
              <a:ext cx="102107" cy="102107"/>
            </a:xfrm>
            <a:prstGeom prst="rect">
              <a:avLst/>
            </a:prstGeom>
            <a:blipFill>
              <a:blip r:embed="rId3"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75" name="object 73">
              <a:extLst>
                <a:ext uri="{FF2B5EF4-FFF2-40B4-BE49-F238E27FC236}">
                  <a16:creationId xmlns:a16="http://schemas.microsoft.com/office/drawing/2014/main" id="{A136534D-92C4-215F-2FDB-A52C5D17F8A6}"/>
                </a:ext>
              </a:extLst>
            </p:cNvPr>
            <p:cNvSpPr/>
            <p:nvPr/>
          </p:nvSpPr>
          <p:spPr>
            <a:xfrm>
              <a:off x="2753105" y="3865626"/>
              <a:ext cx="101345" cy="102107"/>
            </a:xfrm>
            <a:prstGeom prst="rect">
              <a:avLst/>
            </a:prstGeom>
            <a:blipFill>
              <a:blip r:embed="rId6"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76" name="object 74">
              <a:extLst>
                <a:ext uri="{FF2B5EF4-FFF2-40B4-BE49-F238E27FC236}">
                  <a16:creationId xmlns:a16="http://schemas.microsoft.com/office/drawing/2014/main" id="{8A7BD19E-3102-BFD1-0402-F21A12EDA99F}"/>
                </a:ext>
              </a:extLst>
            </p:cNvPr>
            <p:cNvSpPr/>
            <p:nvPr/>
          </p:nvSpPr>
          <p:spPr>
            <a:xfrm>
              <a:off x="8142732" y="4161282"/>
              <a:ext cx="1241425" cy="2421255"/>
            </a:xfrm>
            <a:custGeom>
              <a:avLst/>
              <a:gdLst/>
              <a:ahLst/>
              <a:cxnLst/>
              <a:rect l="l" t="t" r="r" b="b"/>
              <a:pathLst>
                <a:path w="1241425" h="2421254">
                  <a:moveTo>
                    <a:pt x="1241298" y="2420874"/>
                  </a:moveTo>
                  <a:lnTo>
                    <a:pt x="1241298" y="0"/>
                  </a:lnTo>
                  <a:lnTo>
                    <a:pt x="0" y="0"/>
                  </a:lnTo>
                  <a:lnTo>
                    <a:pt x="0" y="2420874"/>
                  </a:lnTo>
                  <a:lnTo>
                    <a:pt x="10668" y="2420874"/>
                  </a:lnTo>
                  <a:lnTo>
                    <a:pt x="10668" y="22098"/>
                  </a:lnTo>
                  <a:lnTo>
                    <a:pt x="22098" y="10668"/>
                  </a:lnTo>
                  <a:lnTo>
                    <a:pt x="22098" y="22098"/>
                  </a:lnTo>
                  <a:lnTo>
                    <a:pt x="1219200" y="22098"/>
                  </a:lnTo>
                  <a:lnTo>
                    <a:pt x="1219200" y="10668"/>
                  </a:lnTo>
                  <a:lnTo>
                    <a:pt x="1229868" y="22098"/>
                  </a:lnTo>
                  <a:lnTo>
                    <a:pt x="1229868" y="2420874"/>
                  </a:lnTo>
                  <a:lnTo>
                    <a:pt x="1241298" y="2420874"/>
                  </a:lnTo>
                  <a:close/>
                </a:path>
                <a:path w="1241425" h="2421254">
                  <a:moveTo>
                    <a:pt x="22098" y="22098"/>
                  </a:moveTo>
                  <a:lnTo>
                    <a:pt x="22098" y="10668"/>
                  </a:lnTo>
                  <a:lnTo>
                    <a:pt x="10668" y="22098"/>
                  </a:lnTo>
                  <a:lnTo>
                    <a:pt x="22098" y="22098"/>
                  </a:lnTo>
                  <a:close/>
                </a:path>
                <a:path w="1241425" h="2421254">
                  <a:moveTo>
                    <a:pt x="22098" y="2398776"/>
                  </a:moveTo>
                  <a:lnTo>
                    <a:pt x="22098" y="22098"/>
                  </a:lnTo>
                  <a:lnTo>
                    <a:pt x="10668" y="22098"/>
                  </a:lnTo>
                  <a:lnTo>
                    <a:pt x="10668" y="2398776"/>
                  </a:lnTo>
                  <a:lnTo>
                    <a:pt x="22098" y="2398776"/>
                  </a:lnTo>
                  <a:close/>
                </a:path>
                <a:path w="1241425" h="2421254">
                  <a:moveTo>
                    <a:pt x="1229868" y="2398776"/>
                  </a:moveTo>
                  <a:lnTo>
                    <a:pt x="10668" y="2398776"/>
                  </a:lnTo>
                  <a:lnTo>
                    <a:pt x="22098" y="2409444"/>
                  </a:lnTo>
                  <a:lnTo>
                    <a:pt x="22098" y="2420874"/>
                  </a:lnTo>
                  <a:lnTo>
                    <a:pt x="1219200" y="2420874"/>
                  </a:lnTo>
                  <a:lnTo>
                    <a:pt x="1219200" y="2409444"/>
                  </a:lnTo>
                  <a:lnTo>
                    <a:pt x="1229868" y="2398776"/>
                  </a:lnTo>
                  <a:close/>
                </a:path>
                <a:path w="1241425" h="2421254">
                  <a:moveTo>
                    <a:pt x="22098" y="2420874"/>
                  </a:moveTo>
                  <a:lnTo>
                    <a:pt x="22098" y="2409444"/>
                  </a:lnTo>
                  <a:lnTo>
                    <a:pt x="10668" y="2398776"/>
                  </a:lnTo>
                  <a:lnTo>
                    <a:pt x="10668" y="2420874"/>
                  </a:lnTo>
                  <a:lnTo>
                    <a:pt x="22098" y="2420874"/>
                  </a:lnTo>
                  <a:close/>
                </a:path>
                <a:path w="1241425" h="2421254">
                  <a:moveTo>
                    <a:pt x="1229868" y="22098"/>
                  </a:moveTo>
                  <a:lnTo>
                    <a:pt x="1219200" y="10668"/>
                  </a:lnTo>
                  <a:lnTo>
                    <a:pt x="1219200" y="22098"/>
                  </a:lnTo>
                  <a:lnTo>
                    <a:pt x="1229868" y="22098"/>
                  </a:lnTo>
                  <a:close/>
                </a:path>
                <a:path w="1241425" h="2421254">
                  <a:moveTo>
                    <a:pt x="1229868" y="2398776"/>
                  </a:moveTo>
                  <a:lnTo>
                    <a:pt x="1229868" y="22098"/>
                  </a:lnTo>
                  <a:lnTo>
                    <a:pt x="1219200" y="22098"/>
                  </a:lnTo>
                  <a:lnTo>
                    <a:pt x="1219200" y="2398776"/>
                  </a:lnTo>
                  <a:lnTo>
                    <a:pt x="1229868" y="2398776"/>
                  </a:lnTo>
                  <a:close/>
                </a:path>
                <a:path w="1241425" h="2421254">
                  <a:moveTo>
                    <a:pt x="1229868" y="2420874"/>
                  </a:moveTo>
                  <a:lnTo>
                    <a:pt x="1229868" y="2398776"/>
                  </a:lnTo>
                  <a:lnTo>
                    <a:pt x="1219200" y="2409444"/>
                  </a:lnTo>
                  <a:lnTo>
                    <a:pt x="1219200" y="2420874"/>
                  </a:lnTo>
                  <a:lnTo>
                    <a:pt x="1229868" y="2420874"/>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77" name="object 75">
            <a:extLst>
              <a:ext uri="{FF2B5EF4-FFF2-40B4-BE49-F238E27FC236}">
                <a16:creationId xmlns:a16="http://schemas.microsoft.com/office/drawing/2014/main" id="{6EB23C88-89FB-C5A2-A039-FBC89043C32D}"/>
              </a:ext>
            </a:extLst>
          </p:cNvPr>
          <p:cNvSpPr txBox="1"/>
          <p:nvPr/>
        </p:nvSpPr>
        <p:spPr>
          <a:xfrm>
            <a:off x="7855324" y="3706233"/>
            <a:ext cx="537322" cy="174309"/>
          </a:xfrm>
          <a:prstGeom prst="rect">
            <a:avLst/>
          </a:prstGeom>
        </p:spPr>
        <p:txBody>
          <a:bodyPr vert="horz" wrap="square" lIns="0" tIns="11206" rIns="0" bIns="0" rtlCol="0">
            <a:spAutoFit/>
          </a:bodyPr>
          <a:lstStyle/>
          <a:p>
            <a:pPr marL="11206">
              <a:spcBef>
                <a:spcPts val="88"/>
              </a:spcBef>
            </a:pPr>
            <a:r>
              <a:rPr sz="1059" spc="-4" dirty="0">
                <a:latin typeface="Arial" panose="020B0604020202020204" pitchFamily="34" charset="0"/>
                <a:cs typeface="Arial" panose="020B0604020202020204" pitchFamily="34" charset="0"/>
              </a:rPr>
              <a:t>Legends</a:t>
            </a:r>
            <a:endParaRPr sz="1059" dirty="0">
              <a:latin typeface="Arial" panose="020B0604020202020204" pitchFamily="34" charset="0"/>
              <a:cs typeface="Arial" panose="020B0604020202020204" pitchFamily="34" charset="0"/>
            </a:endParaRPr>
          </a:p>
        </p:txBody>
      </p:sp>
      <p:grpSp>
        <p:nvGrpSpPr>
          <p:cNvPr id="78" name="object 76">
            <a:extLst>
              <a:ext uri="{FF2B5EF4-FFF2-40B4-BE49-F238E27FC236}">
                <a16:creationId xmlns:a16="http://schemas.microsoft.com/office/drawing/2014/main" id="{53ABA7B7-E94E-315A-00E9-35D00D7CAAA7}"/>
              </a:ext>
            </a:extLst>
          </p:cNvPr>
          <p:cNvGrpSpPr/>
          <p:nvPr/>
        </p:nvGrpSpPr>
        <p:grpSpPr>
          <a:xfrm>
            <a:off x="2666552" y="3866029"/>
            <a:ext cx="5715000" cy="2108947"/>
            <a:chOff x="2351532" y="4381500"/>
            <a:chExt cx="6477000" cy="2390140"/>
          </a:xfrm>
        </p:grpSpPr>
        <p:sp>
          <p:nvSpPr>
            <p:cNvPr id="79" name="object 77">
              <a:extLst>
                <a:ext uri="{FF2B5EF4-FFF2-40B4-BE49-F238E27FC236}">
                  <a16:creationId xmlns:a16="http://schemas.microsoft.com/office/drawing/2014/main" id="{FC9B0C79-17D2-B3A6-0865-DF21546D89EB}"/>
                </a:ext>
              </a:extLst>
            </p:cNvPr>
            <p:cNvSpPr/>
            <p:nvPr/>
          </p:nvSpPr>
          <p:spPr>
            <a:xfrm>
              <a:off x="8244840" y="4381500"/>
              <a:ext cx="584200" cy="11430"/>
            </a:xfrm>
            <a:custGeom>
              <a:avLst/>
              <a:gdLst/>
              <a:ahLst/>
              <a:cxnLst/>
              <a:rect l="l" t="t" r="r" b="b"/>
              <a:pathLst>
                <a:path w="584200" h="11429">
                  <a:moveTo>
                    <a:pt x="0" y="11429"/>
                  </a:moveTo>
                  <a:lnTo>
                    <a:pt x="0" y="0"/>
                  </a:lnTo>
                  <a:lnTo>
                    <a:pt x="583692" y="0"/>
                  </a:lnTo>
                  <a:lnTo>
                    <a:pt x="583692" y="11429"/>
                  </a:lnTo>
                  <a:lnTo>
                    <a:pt x="0" y="11429"/>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80" name="object 78">
              <a:extLst>
                <a:ext uri="{FF2B5EF4-FFF2-40B4-BE49-F238E27FC236}">
                  <a16:creationId xmlns:a16="http://schemas.microsoft.com/office/drawing/2014/main" id="{F0043CE2-6E0E-168C-B94F-644B18C95D08}"/>
                </a:ext>
              </a:extLst>
            </p:cNvPr>
            <p:cNvSpPr/>
            <p:nvPr/>
          </p:nvSpPr>
          <p:spPr>
            <a:xfrm>
              <a:off x="2362200" y="6432803"/>
              <a:ext cx="4876800" cy="327025"/>
            </a:xfrm>
            <a:custGeom>
              <a:avLst/>
              <a:gdLst/>
              <a:ahLst/>
              <a:cxnLst/>
              <a:rect l="l" t="t" r="r" b="b"/>
              <a:pathLst>
                <a:path w="4876800" h="327025">
                  <a:moveTo>
                    <a:pt x="4876800" y="326898"/>
                  </a:moveTo>
                  <a:lnTo>
                    <a:pt x="4876800" y="0"/>
                  </a:lnTo>
                  <a:lnTo>
                    <a:pt x="0" y="0"/>
                  </a:lnTo>
                  <a:lnTo>
                    <a:pt x="0" y="326898"/>
                  </a:lnTo>
                  <a:lnTo>
                    <a:pt x="4876800" y="326898"/>
                  </a:lnTo>
                  <a:close/>
                </a:path>
              </a:pathLst>
            </a:custGeom>
            <a:solidFill>
              <a:srgbClr val="FFCC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81" name="object 79">
              <a:extLst>
                <a:ext uri="{FF2B5EF4-FFF2-40B4-BE49-F238E27FC236}">
                  <a16:creationId xmlns:a16="http://schemas.microsoft.com/office/drawing/2014/main" id="{8DA40715-798F-835B-ABD6-12A4092FB1EF}"/>
                </a:ext>
              </a:extLst>
            </p:cNvPr>
            <p:cNvSpPr/>
            <p:nvPr/>
          </p:nvSpPr>
          <p:spPr>
            <a:xfrm>
              <a:off x="2351532" y="6422135"/>
              <a:ext cx="4899025" cy="349250"/>
            </a:xfrm>
            <a:custGeom>
              <a:avLst/>
              <a:gdLst/>
              <a:ahLst/>
              <a:cxnLst/>
              <a:rect l="l" t="t" r="r" b="b"/>
              <a:pathLst>
                <a:path w="4899025" h="349250">
                  <a:moveTo>
                    <a:pt x="4898898" y="348996"/>
                  </a:moveTo>
                  <a:lnTo>
                    <a:pt x="4898898" y="0"/>
                  </a:lnTo>
                  <a:lnTo>
                    <a:pt x="0" y="0"/>
                  </a:lnTo>
                  <a:lnTo>
                    <a:pt x="0" y="348996"/>
                  </a:lnTo>
                  <a:lnTo>
                    <a:pt x="10668" y="348996"/>
                  </a:lnTo>
                  <a:lnTo>
                    <a:pt x="10668" y="22098"/>
                  </a:lnTo>
                  <a:lnTo>
                    <a:pt x="22098" y="10668"/>
                  </a:lnTo>
                  <a:lnTo>
                    <a:pt x="22098" y="22098"/>
                  </a:lnTo>
                  <a:lnTo>
                    <a:pt x="4876800" y="22098"/>
                  </a:lnTo>
                  <a:lnTo>
                    <a:pt x="4876800" y="10668"/>
                  </a:lnTo>
                  <a:lnTo>
                    <a:pt x="4887468" y="22098"/>
                  </a:lnTo>
                  <a:lnTo>
                    <a:pt x="4887468" y="348996"/>
                  </a:lnTo>
                  <a:lnTo>
                    <a:pt x="4898898" y="348996"/>
                  </a:lnTo>
                  <a:close/>
                </a:path>
                <a:path w="4899025" h="349250">
                  <a:moveTo>
                    <a:pt x="22098" y="22098"/>
                  </a:moveTo>
                  <a:lnTo>
                    <a:pt x="22098" y="10668"/>
                  </a:lnTo>
                  <a:lnTo>
                    <a:pt x="10668" y="22098"/>
                  </a:lnTo>
                  <a:lnTo>
                    <a:pt x="22098" y="22098"/>
                  </a:lnTo>
                  <a:close/>
                </a:path>
                <a:path w="4899025" h="349250">
                  <a:moveTo>
                    <a:pt x="22098" y="326898"/>
                  </a:moveTo>
                  <a:lnTo>
                    <a:pt x="22098" y="22098"/>
                  </a:lnTo>
                  <a:lnTo>
                    <a:pt x="10668" y="22098"/>
                  </a:lnTo>
                  <a:lnTo>
                    <a:pt x="10668" y="326898"/>
                  </a:lnTo>
                  <a:lnTo>
                    <a:pt x="22098" y="326898"/>
                  </a:lnTo>
                  <a:close/>
                </a:path>
                <a:path w="4899025" h="349250">
                  <a:moveTo>
                    <a:pt x="4887468" y="326898"/>
                  </a:moveTo>
                  <a:lnTo>
                    <a:pt x="10668" y="326898"/>
                  </a:lnTo>
                  <a:lnTo>
                    <a:pt x="22098" y="337566"/>
                  </a:lnTo>
                  <a:lnTo>
                    <a:pt x="22097" y="348996"/>
                  </a:lnTo>
                  <a:lnTo>
                    <a:pt x="4876800" y="348996"/>
                  </a:lnTo>
                  <a:lnTo>
                    <a:pt x="4876800" y="337566"/>
                  </a:lnTo>
                  <a:lnTo>
                    <a:pt x="4887468" y="326898"/>
                  </a:lnTo>
                  <a:close/>
                </a:path>
                <a:path w="4899025" h="349250">
                  <a:moveTo>
                    <a:pt x="22097" y="348996"/>
                  </a:moveTo>
                  <a:lnTo>
                    <a:pt x="22098" y="337566"/>
                  </a:lnTo>
                  <a:lnTo>
                    <a:pt x="10668" y="326898"/>
                  </a:lnTo>
                  <a:lnTo>
                    <a:pt x="10668" y="348996"/>
                  </a:lnTo>
                  <a:lnTo>
                    <a:pt x="22097" y="348996"/>
                  </a:lnTo>
                  <a:close/>
                </a:path>
                <a:path w="4899025" h="349250">
                  <a:moveTo>
                    <a:pt x="4887468" y="22098"/>
                  </a:moveTo>
                  <a:lnTo>
                    <a:pt x="4876800" y="10668"/>
                  </a:lnTo>
                  <a:lnTo>
                    <a:pt x="4876800" y="22098"/>
                  </a:lnTo>
                  <a:lnTo>
                    <a:pt x="4887468" y="22098"/>
                  </a:lnTo>
                  <a:close/>
                </a:path>
                <a:path w="4899025" h="349250">
                  <a:moveTo>
                    <a:pt x="4887468" y="326898"/>
                  </a:moveTo>
                  <a:lnTo>
                    <a:pt x="4887468" y="22098"/>
                  </a:lnTo>
                  <a:lnTo>
                    <a:pt x="4876800" y="22098"/>
                  </a:lnTo>
                  <a:lnTo>
                    <a:pt x="4876800" y="326898"/>
                  </a:lnTo>
                  <a:lnTo>
                    <a:pt x="4887468" y="326898"/>
                  </a:lnTo>
                  <a:close/>
                </a:path>
                <a:path w="4899025" h="349250">
                  <a:moveTo>
                    <a:pt x="4887468" y="348996"/>
                  </a:moveTo>
                  <a:lnTo>
                    <a:pt x="4887468" y="326898"/>
                  </a:lnTo>
                  <a:lnTo>
                    <a:pt x="4876800" y="337566"/>
                  </a:lnTo>
                  <a:lnTo>
                    <a:pt x="4876800" y="348996"/>
                  </a:lnTo>
                  <a:lnTo>
                    <a:pt x="4887468" y="348996"/>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82" name="object 80">
            <a:extLst>
              <a:ext uri="{FF2B5EF4-FFF2-40B4-BE49-F238E27FC236}">
                <a16:creationId xmlns:a16="http://schemas.microsoft.com/office/drawing/2014/main" id="{0B5A12EB-3E24-23C9-8E04-DF713E45646C}"/>
              </a:ext>
            </a:extLst>
          </p:cNvPr>
          <p:cNvSpPr txBox="1"/>
          <p:nvPr/>
        </p:nvSpPr>
        <p:spPr>
          <a:xfrm>
            <a:off x="7855324" y="3948280"/>
            <a:ext cx="893669" cy="1795137"/>
          </a:xfrm>
          <a:prstGeom prst="rect">
            <a:avLst/>
          </a:prstGeom>
        </p:spPr>
        <p:txBody>
          <a:bodyPr vert="horz" wrap="square" lIns="0" tIns="11206" rIns="0" bIns="0" rtlCol="0">
            <a:spAutoFit/>
          </a:bodyPr>
          <a:lstStyle/>
          <a:p>
            <a:pPr marL="11206">
              <a:spcBef>
                <a:spcPts val="88"/>
              </a:spcBef>
            </a:pPr>
            <a:r>
              <a:rPr sz="1059" spc="-4" dirty="0">
                <a:latin typeface="Arial" panose="020B0604020202020204" pitchFamily="34" charset="0"/>
                <a:cs typeface="Arial" panose="020B0604020202020204" pitchFamily="34" charset="0"/>
              </a:rPr>
              <a:t>CA:</a:t>
            </a:r>
            <a:endParaRPr sz="1059" dirty="0">
              <a:latin typeface="Arial" panose="020B0604020202020204" pitchFamily="34" charset="0"/>
              <a:cs typeface="Arial" panose="020B0604020202020204" pitchFamily="34" charset="0"/>
            </a:endParaRPr>
          </a:p>
          <a:p>
            <a:pPr marL="11206" marR="217966"/>
            <a:r>
              <a:rPr sz="1059" spc="-4" dirty="0">
                <a:latin typeface="Arial" panose="020B0604020202020204" pitchFamily="34" charset="0"/>
                <a:cs typeface="Arial" panose="020B0604020202020204" pitchFamily="34" charset="0"/>
              </a:rPr>
              <a:t>Competent  Authority</a:t>
            </a:r>
            <a:endParaRPr sz="1059" dirty="0">
              <a:latin typeface="Arial" panose="020B0604020202020204" pitchFamily="34" charset="0"/>
              <a:cs typeface="Arial" panose="020B0604020202020204" pitchFamily="34" charset="0"/>
            </a:endParaRPr>
          </a:p>
          <a:p>
            <a:pPr marL="11206" marR="17930">
              <a:spcBef>
                <a:spcPts val="635"/>
              </a:spcBef>
            </a:pPr>
            <a:r>
              <a:rPr sz="1059" spc="-26" dirty="0">
                <a:latin typeface="Arial" panose="020B0604020202020204" pitchFamily="34" charset="0"/>
                <a:cs typeface="Arial" panose="020B0604020202020204" pitchFamily="34" charset="0"/>
              </a:rPr>
              <a:t>CCIT: </a:t>
            </a:r>
            <a:r>
              <a:rPr sz="1059" spc="-4" dirty="0">
                <a:latin typeface="Arial" panose="020B0604020202020204" pitchFamily="34" charset="0"/>
                <a:cs typeface="Arial" panose="020B0604020202020204" pitchFamily="34" charset="0"/>
              </a:rPr>
              <a:t>Chief  Commission</a:t>
            </a:r>
            <a:r>
              <a:rPr sz="1059" spc="-9" dirty="0">
                <a:latin typeface="Arial" panose="020B0604020202020204" pitchFamily="34" charset="0"/>
                <a:cs typeface="Arial" panose="020B0604020202020204" pitchFamily="34" charset="0"/>
              </a:rPr>
              <a:t>e</a:t>
            </a:r>
            <a:r>
              <a:rPr sz="1059" dirty="0">
                <a:latin typeface="Arial" panose="020B0604020202020204" pitchFamily="34" charset="0"/>
                <a:cs typeface="Arial" panose="020B0604020202020204" pitchFamily="34" charset="0"/>
              </a:rPr>
              <a:t>r  of</a:t>
            </a:r>
            <a:r>
              <a:rPr sz="1059" spc="-44" dirty="0">
                <a:latin typeface="Arial" panose="020B0604020202020204" pitchFamily="34" charset="0"/>
                <a:cs typeface="Arial" panose="020B0604020202020204" pitchFamily="34" charset="0"/>
              </a:rPr>
              <a:t> </a:t>
            </a:r>
            <a:r>
              <a:rPr sz="1059" dirty="0">
                <a:latin typeface="Arial" panose="020B0604020202020204" pitchFamily="34" charset="0"/>
                <a:cs typeface="Arial" panose="020B0604020202020204" pitchFamily="34" charset="0"/>
              </a:rPr>
              <a:t>Income-tax</a:t>
            </a:r>
          </a:p>
          <a:p>
            <a:pPr marL="11206">
              <a:spcBef>
                <a:spcPts val="635"/>
              </a:spcBef>
            </a:pPr>
            <a:r>
              <a:rPr sz="1059" spc="-4" dirty="0">
                <a:latin typeface="Arial" panose="020B0604020202020204" pitchFamily="34" charset="0"/>
                <a:cs typeface="Arial" panose="020B0604020202020204" pitchFamily="34" charset="0"/>
              </a:rPr>
              <a:t>MoU:</a:t>
            </a:r>
            <a:endParaRPr sz="1059" dirty="0">
              <a:latin typeface="Arial" panose="020B0604020202020204" pitchFamily="34" charset="0"/>
              <a:cs typeface="Arial" panose="020B0604020202020204" pitchFamily="34" charset="0"/>
            </a:endParaRPr>
          </a:p>
          <a:p>
            <a:pPr marL="11206" marR="4483"/>
            <a:r>
              <a:rPr sz="1059" spc="-9" dirty="0">
                <a:latin typeface="Arial" panose="020B0604020202020204" pitchFamily="34" charset="0"/>
                <a:cs typeface="Arial" panose="020B0604020202020204" pitchFamily="34" charset="0"/>
              </a:rPr>
              <a:t>Memorandum  </a:t>
            </a:r>
            <a:r>
              <a:rPr sz="1059" dirty="0">
                <a:latin typeface="Arial" panose="020B0604020202020204" pitchFamily="34" charset="0"/>
                <a:cs typeface="Arial" panose="020B0604020202020204" pitchFamily="34" charset="0"/>
              </a:rPr>
              <a:t>of  </a:t>
            </a:r>
            <a:r>
              <a:rPr sz="1059" spc="-4" dirty="0">
                <a:latin typeface="Arial" panose="020B0604020202020204" pitchFamily="34" charset="0"/>
                <a:cs typeface="Arial" panose="020B0604020202020204" pitchFamily="34" charset="0"/>
              </a:rPr>
              <a:t>Understanding</a:t>
            </a:r>
            <a:endParaRPr sz="1059" dirty="0">
              <a:latin typeface="Arial" panose="020B0604020202020204" pitchFamily="34" charset="0"/>
              <a:cs typeface="Arial" panose="020B0604020202020204" pitchFamily="34" charset="0"/>
            </a:endParaRPr>
          </a:p>
        </p:txBody>
      </p:sp>
      <p:sp>
        <p:nvSpPr>
          <p:cNvPr id="83" name="object 81">
            <a:extLst>
              <a:ext uri="{FF2B5EF4-FFF2-40B4-BE49-F238E27FC236}">
                <a16:creationId xmlns:a16="http://schemas.microsoft.com/office/drawing/2014/main" id="{97FD7829-3BC7-AC79-D088-30FCEAA02B16}"/>
              </a:ext>
            </a:extLst>
          </p:cNvPr>
          <p:cNvSpPr txBox="1"/>
          <p:nvPr/>
        </p:nvSpPr>
        <p:spPr>
          <a:xfrm>
            <a:off x="2675965" y="5676003"/>
            <a:ext cx="4303059" cy="226261"/>
          </a:xfrm>
          <a:prstGeom prst="rect">
            <a:avLst/>
          </a:prstGeom>
        </p:spPr>
        <p:txBody>
          <a:bodyPr vert="horz" wrap="square" lIns="0" tIns="35859" rIns="0" bIns="0" rtlCol="0">
            <a:spAutoFit/>
          </a:bodyPr>
          <a:lstStyle/>
          <a:p>
            <a:pPr marL="80126">
              <a:spcBef>
                <a:spcPts val="282"/>
              </a:spcBef>
            </a:pPr>
            <a:r>
              <a:rPr sz="1235" spc="-4" dirty="0">
                <a:latin typeface="Arial" panose="020B0604020202020204" pitchFamily="34" charset="0"/>
                <a:cs typeface="Arial" panose="020B0604020202020204" pitchFamily="34" charset="0"/>
              </a:rPr>
              <a:t>The MAP process may take around 30 to 36</a:t>
            </a:r>
            <a:r>
              <a:rPr sz="1235" spc="-66" dirty="0">
                <a:latin typeface="Arial" panose="020B0604020202020204" pitchFamily="34" charset="0"/>
                <a:cs typeface="Arial" panose="020B0604020202020204" pitchFamily="34" charset="0"/>
              </a:rPr>
              <a:t> </a:t>
            </a:r>
            <a:r>
              <a:rPr sz="1235" spc="-4" dirty="0">
                <a:latin typeface="Arial" panose="020B0604020202020204" pitchFamily="34" charset="0"/>
                <a:cs typeface="Arial" panose="020B0604020202020204" pitchFamily="34" charset="0"/>
              </a:rPr>
              <a:t>months</a:t>
            </a:r>
            <a:endParaRPr sz="1235" dirty="0">
              <a:latin typeface="Arial" panose="020B0604020202020204" pitchFamily="34" charset="0"/>
              <a:cs typeface="Arial" panose="020B0604020202020204" pitchFamily="34" charset="0"/>
            </a:endParaRPr>
          </a:p>
        </p:txBody>
      </p:sp>
      <p:grpSp>
        <p:nvGrpSpPr>
          <p:cNvPr id="84" name="object 82">
            <a:extLst>
              <a:ext uri="{FF2B5EF4-FFF2-40B4-BE49-F238E27FC236}">
                <a16:creationId xmlns:a16="http://schemas.microsoft.com/office/drawing/2014/main" id="{84829534-9703-EEEC-D06D-19079EA33EA9}"/>
              </a:ext>
            </a:extLst>
          </p:cNvPr>
          <p:cNvGrpSpPr/>
          <p:nvPr/>
        </p:nvGrpSpPr>
        <p:grpSpPr>
          <a:xfrm>
            <a:off x="2895823" y="2304825"/>
            <a:ext cx="1941979" cy="1077446"/>
            <a:chOff x="2611373" y="2612135"/>
            <a:chExt cx="2200910" cy="1221105"/>
          </a:xfrm>
        </p:grpSpPr>
        <p:sp>
          <p:nvSpPr>
            <p:cNvPr id="85" name="object 83">
              <a:extLst>
                <a:ext uri="{FF2B5EF4-FFF2-40B4-BE49-F238E27FC236}">
                  <a16:creationId xmlns:a16="http://schemas.microsoft.com/office/drawing/2014/main" id="{2EFB8CBA-B0DB-DD77-5B26-E3F92EFC9144}"/>
                </a:ext>
              </a:extLst>
            </p:cNvPr>
            <p:cNvSpPr/>
            <p:nvPr/>
          </p:nvSpPr>
          <p:spPr>
            <a:xfrm>
              <a:off x="2611373" y="2990849"/>
              <a:ext cx="76200" cy="842010"/>
            </a:xfrm>
            <a:custGeom>
              <a:avLst/>
              <a:gdLst/>
              <a:ahLst/>
              <a:cxnLst/>
              <a:rect l="l" t="t" r="r" b="b"/>
              <a:pathLst>
                <a:path w="76200" h="842010">
                  <a:moveTo>
                    <a:pt x="76200" y="765810"/>
                  </a:moveTo>
                  <a:lnTo>
                    <a:pt x="0" y="765810"/>
                  </a:lnTo>
                  <a:lnTo>
                    <a:pt x="27431" y="820674"/>
                  </a:lnTo>
                  <a:lnTo>
                    <a:pt x="27431" y="778001"/>
                  </a:lnTo>
                  <a:lnTo>
                    <a:pt x="49530" y="778001"/>
                  </a:lnTo>
                  <a:lnTo>
                    <a:pt x="49530" y="819150"/>
                  </a:lnTo>
                  <a:lnTo>
                    <a:pt x="76200" y="765810"/>
                  </a:lnTo>
                  <a:close/>
                </a:path>
                <a:path w="76200" h="842010">
                  <a:moveTo>
                    <a:pt x="49530" y="765810"/>
                  </a:moveTo>
                  <a:lnTo>
                    <a:pt x="49530" y="0"/>
                  </a:lnTo>
                  <a:lnTo>
                    <a:pt x="27431" y="0"/>
                  </a:lnTo>
                  <a:lnTo>
                    <a:pt x="27431" y="765810"/>
                  </a:lnTo>
                  <a:lnTo>
                    <a:pt x="49530" y="765810"/>
                  </a:lnTo>
                  <a:close/>
                </a:path>
                <a:path w="76200" h="842010">
                  <a:moveTo>
                    <a:pt x="49530" y="819150"/>
                  </a:moveTo>
                  <a:lnTo>
                    <a:pt x="49530" y="778001"/>
                  </a:lnTo>
                  <a:lnTo>
                    <a:pt x="27431" y="778001"/>
                  </a:lnTo>
                  <a:lnTo>
                    <a:pt x="27431" y="820674"/>
                  </a:lnTo>
                  <a:lnTo>
                    <a:pt x="38100" y="842010"/>
                  </a:lnTo>
                  <a:lnTo>
                    <a:pt x="49530" y="819150"/>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86" name="object 84">
              <a:extLst>
                <a:ext uri="{FF2B5EF4-FFF2-40B4-BE49-F238E27FC236}">
                  <a16:creationId xmlns:a16="http://schemas.microsoft.com/office/drawing/2014/main" id="{1B505651-DB79-16AA-7DA7-58E9B6FF7CAB}"/>
                </a:ext>
              </a:extLst>
            </p:cNvPr>
            <p:cNvSpPr/>
            <p:nvPr/>
          </p:nvSpPr>
          <p:spPr>
            <a:xfrm>
              <a:off x="2644139" y="2622803"/>
              <a:ext cx="2156460" cy="844550"/>
            </a:xfrm>
            <a:custGeom>
              <a:avLst/>
              <a:gdLst/>
              <a:ahLst/>
              <a:cxnLst/>
              <a:rect l="l" t="t" r="r" b="b"/>
              <a:pathLst>
                <a:path w="2156460" h="844550">
                  <a:moveTo>
                    <a:pt x="2156460" y="844296"/>
                  </a:moveTo>
                  <a:lnTo>
                    <a:pt x="2156460" y="0"/>
                  </a:lnTo>
                  <a:lnTo>
                    <a:pt x="0" y="0"/>
                  </a:lnTo>
                  <a:lnTo>
                    <a:pt x="0" y="844296"/>
                  </a:lnTo>
                  <a:lnTo>
                    <a:pt x="2156460" y="844296"/>
                  </a:lnTo>
                  <a:close/>
                </a:path>
              </a:pathLst>
            </a:custGeom>
            <a:solidFill>
              <a:srgbClr val="FFFF99"/>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87" name="object 85">
              <a:extLst>
                <a:ext uri="{FF2B5EF4-FFF2-40B4-BE49-F238E27FC236}">
                  <a16:creationId xmlns:a16="http://schemas.microsoft.com/office/drawing/2014/main" id="{26ED37C5-9D7A-7DFA-A278-94C448779379}"/>
                </a:ext>
              </a:extLst>
            </p:cNvPr>
            <p:cNvSpPr/>
            <p:nvPr/>
          </p:nvSpPr>
          <p:spPr>
            <a:xfrm>
              <a:off x="2632709" y="2612135"/>
              <a:ext cx="2179320" cy="866775"/>
            </a:xfrm>
            <a:custGeom>
              <a:avLst/>
              <a:gdLst/>
              <a:ahLst/>
              <a:cxnLst/>
              <a:rect l="l" t="t" r="r" b="b"/>
              <a:pathLst>
                <a:path w="2179320" h="866775">
                  <a:moveTo>
                    <a:pt x="2179319" y="866394"/>
                  </a:moveTo>
                  <a:lnTo>
                    <a:pt x="2179319" y="0"/>
                  </a:lnTo>
                  <a:lnTo>
                    <a:pt x="0" y="0"/>
                  </a:lnTo>
                  <a:lnTo>
                    <a:pt x="0" y="866394"/>
                  </a:lnTo>
                  <a:lnTo>
                    <a:pt x="11430" y="866394"/>
                  </a:lnTo>
                  <a:lnTo>
                    <a:pt x="11429" y="22098"/>
                  </a:lnTo>
                  <a:lnTo>
                    <a:pt x="22097" y="10668"/>
                  </a:lnTo>
                  <a:lnTo>
                    <a:pt x="22097" y="22098"/>
                  </a:lnTo>
                  <a:lnTo>
                    <a:pt x="2157222" y="22098"/>
                  </a:lnTo>
                  <a:lnTo>
                    <a:pt x="2157222" y="10668"/>
                  </a:lnTo>
                  <a:lnTo>
                    <a:pt x="2167890" y="22098"/>
                  </a:lnTo>
                  <a:lnTo>
                    <a:pt x="2167890" y="866394"/>
                  </a:lnTo>
                  <a:lnTo>
                    <a:pt x="2179319" y="866394"/>
                  </a:lnTo>
                  <a:close/>
                </a:path>
                <a:path w="2179320" h="866775">
                  <a:moveTo>
                    <a:pt x="22097" y="22098"/>
                  </a:moveTo>
                  <a:lnTo>
                    <a:pt x="22097" y="10668"/>
                  </a:lnTo>
                  <a:lnTo>
                    <a:pt x="11429" y="22098"/>
                  </a:lnTo>
                  <a:lnTo>
                    <a:pt x="22097" y="22098"/>
                  </a:lnTo>
                  <a:close/>
                </a:path>
                <a:path w="2179320" h="866775">
                  <a:moveTo>
                    <a:pt x="22098" y="844296"/>
                  </a:moveTo>
                  <a:lnTo>
                    <a:pt x="22097" y="22098"/>
                  </a:lnTo>
                  <a:lnTo>
                    <a:pt x="11429" y="22098"/>
                  </a:lnTo>
                  <a:lnTo>
                    <a:pt x="11430" y="844296"/>
                  </a:lnTo>
                  <a:lnTo>
                    <a:pt x="22098" y="844296"/>
                  </a:lnTo>
                  <a:close/>
                </a:path>
                <a:path w="2179320" h="866775">
                  <a:moveTo>
                    <a:pt x="2167890" y="844296"/>
                  </a:moveTo>
                  <a:lnTo>
                    <a:pt x="11430" y="844296"/>
                  </a:lnTo>
                  <a:lnTo>
                    <a:pt x="22098" y="854964"/>
                  </a:lnTo>
                  <a:lnTo>
                    <a:pt x="22098" y="866394"/>
                  </a:lnTo>
                  <a:lnTo>
                    <a:pt x="2157222" y="866394"/>
                  </a:lnTo>
                  <a:lnTo>
                    <a:pt x="2157222" y="854964"/>
                  </a:lnTo>
                  <a:lnTo>
                    <a:pt x="2167890" y="844296"/>
                  </a:lnTo>
                  <a:close/>
                </a:path>
                <a:path w="2179320" h="866775">
                  <a:moveTo>
                    <a:pt x="22098" y="866394"/>
                  </a:moveTo>
                  <a:lnTo>
                    <a:pt x="22098" y="854964"/>
                  </a:lnTo>
                  <a:lnTo>
                    <a:pt x="11430" y="844296"/>
                  </a:lnTo>
                  <a:lnTo>
                    <a:pt x="11430" y="866394"/>
                  </a:lnTo>
                  <a:lnTo>
                    <a:pt x="22098" y="866394"/>
                  </a:lnTo>
                  <a:close/>
                </a:path>
                <a:path w="2179320" h="866775">
                  <a:moveTo>
                    <a:pt x="2167890" y="22098"/>
                  </a:moveTo>
                  <a:lnTo>
                    <a:pt x="2157222" y="10668"/>
                  </a:lnTo>
                  <a:lnTo>
                    <a:pt x="2157222" y="22098"/>
                  </a:lnTo>
                  <a:lnTo>
                    <a:pt x="2167890" y="22098"/>
                  </a:lnTo>
                  <a:close/>
                </a:path>
                <a:path w="2179320" h="866775">
                  <a:moveTo>
                    <a:pt x="2167890" y="844296"/>
                  </a:moveTo>
                  <a:lnTo>
                    <a:pt x="2167890" y="22098"/>
                  </a:lnTo>
                  <a:lnTo>
                    <a:pt x="2157222" y="22098"/>
                  </a:lnTo>
                  <a:lnTo>
                    <a:pt x="2157222" y="844296"/>
                  </a:lnTo>
                  <a:lnTo>
                    <a:pt x="2167890" y="844296"/>
                  </a:lnTo>
                  <a:close/>
                </a:path>
                <a:path w="2179320" h="866775">
                  <a:moveTo>
                    <a:pt x="2167890" y="866394"/>
                  </a:moveTo>
                  <a:lnTo>
                    <a:pt x="2167890" y="844296"/>
                  </a:lnTo>
                  <a:lnTo>
                    <a:pt x="2157222" y="854964"/>
                  </a:lnTo>
                  <a:lnTo>
                    <a:pt x="2157222" y="866394"/>
                  </a:lnTo>
                  <a:lnTo>
                    <a:pt x="2167890" y="866394"/>
                  </a:lnTo>
                  <a:close/>
                </a:path>
              </a:pathLst>
            </a:custGeom>
            <a:solidFill>
              <a:srgbClr val="000000"/>
            </a:solid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88" name="object 86">
            <a:extLst>
              <a:ext uri="{FF2B5EF4-FFF2-40B4-BE49-F238E27FC236}">
                <a16:creationId xmlns:a16="http://schemas.microsoft.com/office/drawing/2014/main" id="{66746756-3504-6421-5347-7D44DC1A5DE2}"/>
              </a:ext>
            </a:extLst>
          </p:cNvPr>
          <p:cNvSpPr txBox="1"/>
          <p:nvPr/>
        </p:nvSpPr>
        <p:spPr>
          <a:xfrm>
            <a:off x="2924734" y="2314239"/>
            <a:ext cx="1902759" cy="688748"/>
          </a:xfrm>
          <a:prstGeom prst="rect">
            <a:avLst/>
          </a:prstGeom>
        </p:spPr>
        <p:txBody>
          <a:bodyPr vert="horz" wrap="square" lIns="0" tIns="36419" rIns="0" bIns="0" rtlCol="0">
            <a:spAutoFit/>
          </a:bodyPr>
          <a:lstStyle/>
          <a:p>
            <a:pPr marL="79566" marR="104781">
              <a:spcBef>
                <a:spcPts val="287"/>
              </a:spcBef>
            </a:pPr>
            <a:r>
              <a:rPr sz="1059" dirty="0">
                <a:latin typeface="Arial" panose="020B0604020202020204" pitchFamily="34" charset="0"/>
                <a:cs typeface="Arial" panose="020B0604020202020204" pitchFamily="34" charset="0"/>
              </a:rPr>
              <a:t>Intimation to CCIT for stay</a:t>
            </a:r>
            <a:r>
              <a:rPr sz="1059" spc="-110" dirty="0">
                <a:latin typeface="Arial" panose="020B0604020202020204" pitchFamily="34" charset="0"/>
                <a:cs typeface="Arial" panose="020B0604020202020204" pitchFamily="34" charset="0"/>
              </a:rPr>
              <a:t> </a:t>
            </a:r>
            <a:r>
              <a:rPr sz="1059" dirty="0">
                <a:latin typeface="Arial" panose="020B0604020202020204" pitchFamily="34" charset="0"/>
                <a:cs typeface="Arial" panose="020B0604020202020204" pitchFamily="34" charset="0"/>
              </a:rPr>
              <a:t>of  </a:t>
            </a:r>
            <a:r>
              <a:rPr sz="1059" spc="-4" dirty="0">
                <a:latin typeface="Arial" panose="020B0604020202020204" pitchFamily="34" charset="0"/>
                <a:cs typeface="Arial" panose="020B0604020202020204" pitchFamily="34" charset="0"/>
              </a:rPr>
              <a:t>demand on furnishing of  bank guarantee within </a:t>
            </a:r>
            <a:r>
              <a:rPr sz="1059" u="sng" dirty="0">
                <a:solidFill>
                  <a:srgbClr val="FF6500"/>
                </a:solidFill>
                <a:uFill>
                  <a:solidFill>
                    <a:srgbClr val="FF6600"/>
                  </a:solidFill>
                </a:uFill>
                <a:latin typeface="Arial" panose="020B0604020202020204" pitchFamily="34" charset="0"/>
                <a:cs typeface="Arial" panose="020B0604020202020204" pitchFamily="34" charset="0"/>
              </a:rPr>
              <a:t>2 </a:t>
            </a:r>
            <a:r>
              <a:rPr sz="1059" dirty="0">
                <a:solidFill>
                  <a:srgbClr val="FF6500"/>
                </a:solidFill>
                <a:latin typeface="Arial" panose="020B0604020202020204" pitchFamily="34" charset="0"/>
                <a:cs typeface="Arial" panose="020B0604020202020204" pitchFamily="34" charset="0"/>
              </a:rPr>
              <a:t> </a:t>
            </a:r>
            <a:r>
              <a:rPr sz="1059" u="sng" spc="-4" dirty="0">
                <a:solidFill>
                  <a:srgbClr val="FF6500"/>
                </a:solidFill>
                <a:uFill>
                  <a:solidFill>
                    <a:srgbClr val="FF6600"/>
                  </a:solidFill>
                </a:uFill>
                <a:latin typeface="Arial" panose="020B0604020202020204" pitchFamily="34" charset="0"/>
                <a:cs typeface="Arial" panose="020B0604020202020204" pitchFamily="34" charset="0"/>
              </a:rPr>
              <a:t>months</a:t>
            </a:r>
            <a:endParaRPr sz="1059" dirty="0">
              <a:latin typeface="Arial" panose="020B0604020202020204" pitchFamily="34" charset="0"/>
              <a:cs typeface="Arial" panose="020B0604020202020204" pitchFamily="34" charset="0"/>
            </a:endParaRPr>
          </a:p>
        </p:txBody>
      </p:sp>
      <p:sp>
        <p:nvSpPr>
          <p:cNvPr id="89" name="object 87">
            <a:extLst>
              <a:ext uri="{FF2B5EF4-FFF2-40B4-BE49-F238E27FC236}">
                <a16:creationId xmlns:a16="http://schemas.microsoft.com/office/drawing/2014/main" id="{DCD1D51B-BAFC-4F64-92CE-A4312D1B8090}"/>
              </a:ext>
            </a:extLst>
          </p:cNvPr>
          <p:cNvSpPr/>
          <p:nvPr/>
        </p:nvSpPr>
        <p:spPr>
          <a:xfrm>
            <a:off x="2873636" y="3390003"/>
            <a:ext cx="108248" cy="89422"/>
          </a:xfrm>
          <a:prstGeom prst="rect">
            <a:avLst/>
          </a:prstGeom>
          <a:blipFill>
            <a:blip r:embed="rId11"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90" name="object 88">
            <a:extLst>
              <a:ext uri="{FF2B5EF4-FFF2-40B4-BE49-F238E27FC236}">
                <a16:creationId xmlns:a16="http://schemas.microsoft.com/office/drawing/2014/main" id="{DCB313BB-4403-B540-AB4D-94953AF5E3B8}"/>
              </a:ext>
            </a:extLst>
          </p:cNvPr>
          <p:cNvSpPr txBox="1">
            <a:spLocks noGrp="1"/>
          </p:cNvSpPr>
          <p:nvPr>
            <p:ph type="sldNum" sz="quarter" idx="7"/>
          </p:nvPr>
        </p:nvSpPr>
        <p:spPr>
          <a:xfrm>
            <a:off x="6283137" y="5512943"/>
            <a:ext cx="304800" cy="205034"/>
          </a:xfrm>
          <a:prstGeom prst="rect">
            <a:avLst/>
          </a:prstGeom>
        </p:spPr>
        <p:txBody>
          <a:bodyPr vert="horz" wrap="square" lIns="0" tIns="20171" rIns="0" bIns="0" rtlCol="0">
            <a:spAutoFit/>
          </a:bodyPr>
          <a:lstStyle/>
          <a:p>
            <a:pPr marL="33619">
              <a:spcBef>
                <a:spcPts val="159"/>
              </a:spcBef>
            </a:pPr>
            <a:fld id="{81D60167-4931-47E6-BA6A-407CBD079E47}" type="slidenum">
              <a:rPr spc="-4" dirty="0">
                <a:latin typeface="Arial" panose="020B0604020202020204" pitchFamily="34" charset="0"/>
                <a:cs typeface="Arial" panose="020B0604020202020204" pitchFamily="34" charset="0"/>
              </a:rPr>
              <a:pPr marL="33619">
                <a:spcBef>
                  <a:spcPts val="159"/>
                </a:spcBef>
              </a:pPr>
              <a:t>17</a:t>
            </a:fld>
            <a:endParaRPr spc="-4"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2158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688340" y="656285"/>
            <a:ext cx="8608060" cy="627736"/>
          </a:xfrm>
          <a:prstGeom prst="rect">
            <a:avLst/>
          </a:prstGeom>
        </p:spPr>
        <p:txBody>
          <a:bodyPr vert="horz" wrap="square" lIns="0" tIns="12065" rIns="0" bIns="0" rtlCol="0">
            <a:spAutoFit/>
          </a:bodyPr>
          <a:lstStyle/>
          <a:p>
            <a:pPr marL="12700">
              <a:lnSpc>
                <a:spcPct val="100000"/>
              </a:lnSpc>
              <a:spcBef>
                <a:spcPts val="95"/>
              </a:spcBef>
            </a:pPr>
            <a:r>
              <a:rPr lang="en-US" sz="4000" b="1" spc="-5" dirty="0">
                <a:latin typeface="Arial" panose="020B0604020202020204" pitchFamily="34" charset="0"/>
                <a:cs typeface="Arial" panose="020B0604020202020204" pitchFamily="34" charset="0"/>
              </a:rPr>
              <a:t>MAP – Indian Statutory Regime</a:t>
            </a:r>
            <a:endParaRPr lang="en-US" sz="4000" dirty="0">
              <a:latin typeface="Arial" panose="020B0604020202020204" pitchFamily="34" charset="0"/>
              <a:cs typeface="Arial" panose="020B0604020202020204" pitchFamily="34" charset="0"/>
            </a:endParaRPr>
          </a:p>
        </p:txBody>
      </p:sp>
      <p:sp>
        <p:nvSpPr>
          <p:cNvPr id="6" name="object 3">
            <a:extLst>
              <a:ext uri="{FF2B5EF4-FFF2-40B4-BE49-F238E27FC236}">
                <a16:creationId xmlns:a16="http://schemas.microsoft.com/office/drawing/2014/main" id="{02CF69E8-D82F-E5CB-A904-42C16B45FDB7}"/>
              </a:ext>
            </a:extLst>
          </p:cNvPr>
          <p:cNvSpPr txBox="1"/>
          <p:nvPr/>
        </p:nvSpPr>
        <p:spPr>
          <a:xfrm>
            <a:off x="764540" y="1445278"/>
            <a:ext cx="8895715" cy="4649470"/>
          </a:xfrm>
          <a:prstGeom prst="rect">
            <a:avLst/>
          </a:prstGeom>
        </p:spPr>
        <p:txBody>
          <a:bodyPr vert="horz" wrap="square" lIns="0" tIns="130810" rIns="0" bIns="0" rtlCol="0">
            <a:spAutoFit/>
          </a:bodyPr>
          <a:lstStyle/>
          <a:p>
            <a:pPr marL="287020" indent="-274955">
              <a:lnSpc>
                <a:spcPct val="100000"/>
              </a:lnSpc>
              <a:spcBef>
                <a:spcPts val="1030"/>
              </a:spcBef>
              <a:buSzPct val="90000"/>
              <a:buFont typeface="Wingdings"/>
              <a:buChar char=""/>
              <a:tabLst>
                <a:tab pos="287020" algn="l"/>
                <a:tab pos="287655" algn="l"/>
              </a:tabLst>
            </a:pPr>
            <a:r>
              <a:rPr dirty="0">
                <a:latin typeface="Arial" panose="020B0604020202020204" pitchFamily="34" charset="0"/>
                <a:cs typeface="Arial" panose="020B0604020202020204" pitchFamily="34" charset="0"/>
              </a:rPr>
              <a:t>Rule </a:t>
            </a:r>
            <a:r>
              <a:rPr spc="5" dirty="0">
                <a:latin typeface="Arial" panose="020B0604020202020204" pitchFamily="34" charset="0"/>
                <a:cs typeface="Arial" panose="020B0604020202020204" pitchFamily="34" charset="0"/>
              </a:rPr>
              <a:t>44G </a:t>
            </a:r>
            <a:r>
              <a:rPr dirty="0">
                <a:latin typeface="Arial" panose="020B0604020202020204" pitchFamily="34" charset="0"/>
                <a:cs typeface="Arial" panose="020B0604020202020204" pitchFamily="34" charset="0"/>
              </a:rPr>
              <a:t>– for</a:t>
            </a:r>
            <a:r>
              <a:rPr spc="-2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residents</a:t>
            </a:r>
          </a:p>
          <a:p>
            <a:pPr marL="652780" marR="6350" lvl="1" indent="-274320">
              <a:lnSpc>
                <a:spcPts val="1939"/>
              </a:lnSpc>
              <a:spcBef>
                <a:spcPts val="1085"/>
              </a:spcBef>
              <a:buSzPct val="75000"/>
              <a:buFont typeface="Wingdings"/>
              <a:buChar char=""/>
              <a:tabLst>
                <a:tab pos="652780" algn="l"/>
                <a:tab pos="653415" algn="l"/>
              </a:tabLst>
            </a:pPr>
            <a:r>
              <a:rPr spc="-5" dirty="0">
                <a:latin typeface="Arial" panose="020B0604020202020204" pitchFamily="34" charset="0"/>
                <a:cs typeface="Arial" panose="020B0604020202020204" pitchFamily="34" charset="0"/>
              </a:rPr>
              <a:t>Residents aggrieved </a:t>
            </a:r>
            <a:r>
              <a:rPr dirty="0">
                <a:latin typeface="Arial" panose="020B0604020202020204" pitchFamily="34" charset="0"/>
                <a:cs typeface="Arial" panose="020B0604020202020204" pitchFamily="34" charset="0"/>
              </a:rPr>
              <a:t>by </a:t>
            </a:r>
            <a:r>
              <a:rPr spc="-5" dirty="0">
                <a:latin typeface="Arial" panose="020B0604020202020204" pitchFamily="34" charset="0"/>
                <a:cs typeface="Arial" panose="020B0604020202020204" pitchFamily="34" charset="0"/>
              </a:rPr>
              <a:t>action of any Foreign Country </a:t>
            </a:r>
            <a:r>
              <a:rPr dirty="0">
                <a:latin typeface="Arial" panose="020B0604020202020204" pitchFamily="34" charset="0"/>
                <a:cs typeface="Arial" panose="020B0604020202020204" pitchFamily="34" charset="0"/>
              </a:rPr>
              <a:t>resulting </a:t>
            </a:r>
            <a:r>
              <a:rPr spc="-5" dirty="0">
                <a:latin typeface="Arial" panose="020B0604020202020204" pitchFamily="34" charset="0"/>
                <a:cs typeface="Arial" panose="020B0604020202020204" pitchFamily="34" charset="0"/>
              </a:rPr>
              <a:t>in taxation not </a:t>
            </a:r>
            <a:r>
              <a:rPr spc="-10" dirty="0">
                <a:latin typeface="Arial" panose="020B0604020202020204" pitchFamily="34" charset="0"/>
                <a:cs typeface="Arial" panose="020B0604020202020204" pitchFamily="34" charset="0"/>
              </a:rPr>
              <a:t>in  </a:t>
            </a:r>
            <a:r>
              <a:rPr spc="-5" dirty="0">
                <a:latin typeface="Arial" panose="020B0604020202020204" pitchFamily="34" charset="0"/>
                <a:cs typeface="Arial" panose="020B0604020202020204" pitchFamily="34" charset="0"/>
              </a:rPr>
              <a:t>accordance </a:t>
            </a:r>
            <a:r>
              <a:rPr spc="-15" dirty="0">
                <a:latin typeface="Arial" panose="020B0604020202020204" pitchFamily="34" charset="0"/>
                <a:cs typeface="Arial" panose="020B0604020202020204" pitchFamily="34" charset="0"/>
              </a:rPr>
              <a:t>with </a:t>
            </a:r>
            <a:r>
              <a:rPr dirty="0">
                <a:latin typeface="Arial" panose="020B0604020202020204" pitchFamily="34" charset="0"/>
                <a:cs typeface="Arial" panose="020B0604020202020204" pitchFamily="34" charset="0"/>
              </a:rPr>
              <a:t>tax </a:t>
            </a:r>
            <a:r>
              <a:rPr spc="-5" dirty="0">
                <a:latin typeface="Arial" panose="020B0604020202020204" pitchFamily="34" charset="0"/>
                <a:cs typeface="Arial" panose="020B0604020202020204" pitchFamily="34" charset="0"/>
              </a:rPr>
              <a:t>convention </a:t>
            </a:r>
            <a:r>
              <a:rPr dirty="0">
                <a:latin typeface="Arial" panose="020B0604020202020204" pitchFamily="34" charset="0"/>
                <a:cs typeface="Arial" panose="020B0604020202020204" pitchFamily="34" charset="0"/>
              </a:rPr>
              <a:t>to </a:t>
            </a:r>
            <a:r>
              <a:rPr spc="-5" dirty="0">
                <a:latin typeface="Arial" panose="020B0604020202020204" pitchFamily="34" charset="0"/>
                <a:cs typeface="Arial" panose="020B0604020202020204" pitchFamily="34" charset="0"/>
              </a:rPr>
              <a:t>apply </a:t>
            </a:r>
            <a:r>
              <a:rPr dirty="0">
                <a:latin typeface="Arial" panose="020B0604020202020204" pitchFamily="34" charset="0"/>
                <a:cs typeface="Arial" panose="020B0604020202020204" pitchFamily="34" charset="0"/>
              </a:rPr>
              <a:t>to </a:t>
            </a:r>
            <a:r>
              <a:rPr spc="-5" dirty="0">
                <a:latin typeface="Arial" panose="020B0604020202020204" pitchFamily="34" charset="0"/>
                <a:cs typeface="Arial" panose="020B0604020202020204" pitchFamily="34" charset="0"/>
              </a:rPr>
              <a:t>CA in </a:t>
            </a:r>
            <a:r>
              <a:rPr dirty="0">
                <a:latin typeface="Arial" panose="020B0604020202020204" pitchFamily="34" charset="0"/>
                <a:cs typeface="Arial" panose="020B0604020202020204" pitchFamily="34" charset="0"/>
              </a:rPr>
              <a:t>Form. </a:t>
            </a:r>
            <a:r>
              <a:rPr spc="-5" dirty="0">
                <a:latin typeface="Arial" panose="020B0604020202020204" pitchFamily="34" charset="0"/>
                <a:cs typeface="Arial" panose="020B0604020202020204" pitchFamily="34" charset="0"/>
              </a:rPr>
              <a:t>No.</a:t>
            </a:r>
            <a:r>
              <a:rPr spc="85"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34F</a:t>
            </a:r>
            <a:endParaRPr dirty="0">
              <a:latin typeface="Arial" panose="020B0604020202020204" pitchFamily="34" charset="0"/>
              <a:cs typeface="Arial" panose="020B0604020202020204" pitchFamily="34" charset="0"/>
            </a:endParaRPr>
          </a:p>
          <a:p>
            <a:pPr lvl="1">
              <a:lnSpc>
                <a:spcPct val="100000"/>
              </a:lnSpc>
              <a:spcBef>
                <a:spcPts val="55"/>
              </a:spcBef>
              <a:buFont typeface="Wingdings"/>
              <a:buChar char=""/>
            </a:pPr>
            <a:endParaRPr dirty="0">
              <a:latin typeface="Arial" panose="020B0604020202020204" pitchFamily="34" charset="0"/>
              <a:cs typeface="Arial" panose="020B0604020202020204" pitchFamily="34" charset="0"/>
            </a:endParaRPr>
          </a:p>
          <a:p>
            <a:pPr marL="287020" indent="-274955">
              <a:lnSpc>
                <a:spcPct val="100000"/>
              </a:lnSpc>
              <a:buSzPct val="90000"/>
              <a:buFont typeface="Wingdings"/>
              <a:buChar char=""/>
              <a:tabLst>
                <a:tab pos="287020" algn="l"/>
                <a:tab pos="287655" algn="l"/>
              </a:tabLst>
            </a:pPr>
            <a:r>
              <a:rPr dirty="0">
                <a:latin typeface="Arial" panose="020B0604020202020204" pitchFamily="34" charset="0"/>
                <a:cs typeface="Arial" panose="020B0604020202020204" pitchFamily="34" charset="0"/>
              </a:rPr>
              <a:t>Rule </a:t>
            </a:r>
            <a:r>
              <a:rPr spc="5" dirty="0">
                <a:latin typeface="Arial" panose="020B0604020202020204" pitchFamily="34" charset="0"/>
                <a:cs typeface="Arial" panose="020B0604020202020204" pitchFamily="34" charset="0"/>
              </a:rPr>
              <a:t>44H </a:t>
            </a:r>
            <a:r>
              <a:rPr dirty="0">
                <a:latin typeface="Arial" panose="020B0604020202020204" pitchFamily="34" charset="0"/>
                <a:cs typeface="Arial" panose="020B0604020202020204" pitchFamily="34" charset="0"/>
              </a:rPr>
              <a:t>– for</a:t>
            </a:r>
            <a:r>
              <a:rPr spc="-2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non-residents</a:t>
            </a:r>
          </a:p>
          <a:p>
            <a:pPr marL="652780" lvl="1" indent="-274955">
              <a:lnSpc>
                <a:spcPct val="100000"/>
              </a:lnSpc>
              <a:spcBef>
                <a:spcPts val="835"/>
              </a:spcBef>
              <a:buSzPct val="75000"/>
              <a:buFont typeface="Wingdings"/>
              <a:buChar char=""/>
              <a:tabLst>
                <a:tab pos="652780" algn="l"/>
                <a:tab pos="653415" algn="l"/>
              </a:tabLst>
            </a:pPr>
            <a:r>
              <a:rPr spc="-5" dirty="0">
                <a:latin typeface="Arial" panose="020B0604020202020204" pitchFamily="34" charset="0"/>
                <a:cs typeface="Arial" panose="020B0604020202020204" pitchFamily="34" charset="0"/>
              </a:rPr>
              <a:t>CA in India </a:t>
            </a:r>
            <a:r>
              <a:rPr dirty="0">
                <a:latin typeface="Arial" panose="020B0604020202020204" pitchFamily="34" charset="0"/>
                <a:cs typeface="Arial" panose="020B0604020202020204" pitchFamily="34" charset="0"/>
              </a:rPr>
              <a:t>to </a:t>
            </a:r>
            <a:r>
              <a:rPr spc="-5" dirty="0">
                <a:latin typeface="Arial" panose="020B0604020202020204" pitchFamily="34" charset="0"/>
                <a:cs typeface="Arial" panose="020B0604020202020204" pitchFamily="34" charset="0"/>
              </a:rPr>
              <a:t>examine reference received </a:t>
            </a:r>
            <a:r>
              <a:rPr dirty="0">
                <a:latin typeface="Arial" panose="020B0604020202020204" pitchFamily="34" charset="0"/>
                <a:cs typeface="Arial" panose="020B0604020202020204" pitchFamily="34" charset="0"/>
              </a:rPr>
              <a:t>from </a:t>
            </a:r>
            <a:r>
              <a:rPr spc="-5" dirty="0">
                <a:latin typeface="Arial" panose="020B0604020202020204" pitchFamily="34" charset="0"/>
                <a:cs typeface="Arial" panose="020B0604020202020204" pitchFamily="34" charset="0"/>
              </a:rPr>
              <a:t>CA outside</a:t>
            </a:r>
            <a:r>
              <a:rPr spc="65"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India</a:t>
            </a:r>
            <a:endParaRPr dirty="0">
              <a:latin typeface="Arial" panose="020B0604020202020204" pitchFamily="34" charset="0"/>
              <a:cs typeface="Arial" panose="020B0604020202020204" pitchFamily="34" charset="0"/>
            </a:endParaRPr>
          </a:p>
          <a:p>
            <a:pPr marL="652780" lvl="1" indent="-274955">
              <a:lnSpc>
                <a:spcPct val="100000"/>
              </a:lnSpc>
              <a:spcBef>
                <a:spcPts val="819"/>
              </a:spcBef>
              <a:buSzPct val="75000"/>
              <a:buFont typeface="Wingdings"/>
              <a:buChar char=""/>
              <a:tabLst>
                <a:tab pos="652780" algn="l"/>
                <a:tab pos="653415" algn="l"/>
              </a:tabLst>
            </a:pPr>
            <a:r>
              <a:rPr spc="-5" dirty="0">
                <a:latin typeface="Arial" panose="020B0604020202020204" pitchFamily="34" charset="0"/>
                <a:cs typeface="Arial" panose="020B0604020202020204" pitchFamily="34" charset="0"/>
              </a:rPr>
              <a:t>CA in India </a:t>
            </a:r>
            <a:r>
              <a:rPr dirty="0">
                <a:latin typeface="Arial" panose="020B0604020202020204" pitchFamily="34" charset="0"/>
                <a:cs typeface="Arial" panose="020B0604020202020204" pitchFamily="34" charset="0"/>
              </a:rPr>
              <a:t>to </a:t>
            </a:r>
            <a:r>
              <a:rPr spc="-10" dirty="0">
                <a:latin typeface="Arial" panose="020B0604020202020204" pitchFamily="34" charset="0"/>
                <a:cs typeface="Arial" panose="020B0604020202020204" pitchFamily="34" charset="0"/>
              </a:rPr>
              <a:t>endeavor </a:t>
            </a:r>
            <a:r>
              <a:rPr dirty="0">
                <a:latin typeface="Arial" panose="020B0604020202020204" pitchFamily="34" charset="0"/>
                <a:cs typeface="Arial" panose="020B0604020202020204" pitchFamily="34" charset="0"/>
              </a:rPr>
              <a:t>for </a:t>
            </a:r>
            <a:r>
              <a:rPr spc="-5" dirty="0">
                <a:latin typeface="Arial" panose="020B0604020202020204" pitchFamily="34" charset="0"/>
                <a:cs typeface="Arial" panose="020B0604020202020204" pitchFamily="34" charset="0"/>
              </a:rPr>
              <a:t>resolution </a:t>
            </a:r>
            <a:r>
              <a:rPr spc="-10" dirty="0">
                <a:latin typeface="Arial" panose="020B0604020202020204" pitchFamily="34" charset="0"/>
                <a:cs typeface="Arial" panose="020B0604020202020204" pitchFamily="34" charset="0"/>
              </a:rPr>
              <a:t>and </a:t>
            </a:r>
            <a:r>
              <a:rPr spc="-5" dirty="0">
                <a:latin typeface="Arial" panose="020B0604020202020204" pitchFamily="34" charset="0"/>
                <a:cs typeface="Arial" panose="020B0604020202020204" pitchFamily="34" charset="0"/>
              </a:rPr>
              <a:t>communicate </a:t>
            </a:r>
            <a:r>
              <a:rPr dirty="0">
                <a:latin typeface="Arial" panose="020B0604020202020204" pitchFamily="34" charset="0"/>
                <a:cs typeface="Arial" panose="020B0604020202020204" pitchFamily="34" charset="0"/>
              </a:rPr>
              <a:t>to </a:t>
            </a:r>
            <a:r>
              <a:rPr spc="-5" dirty="0">
                <a:latin typeface="Arial" panose="020B0604020202020204" pitchFamily="34" charset="0"/>
                <a:cs typeface="Arial" panose="020B0604020202020204" pitchFamily="34" charset="0"/>
              </a:rPr>
              <a:t>CCIT or</a:t>
            </a:r>
            <a:r>
              <a:rPr spc="7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DGIT</a:t>
            </a:r>
          </a:p>
          <a:p>
            <a:pPr marL="652780" marR="5080" lvl="1" indent="-274320">
              <a:lnSpc>
                <a:spcPts val="1960"/>
              </a:lnSpc>
              <a:spcBef>
                <a:spcPts val="1035"/>
              </a:spcBef>
              <a:buSzPct val="75000"/>
              <a:buFont typeface="Wingdings"/>
              <a:buChar char=""/>
              <a:tabLst>
                <a:tab pos="652780" algn="l"/>
                <a:tab pos="653415" algn="l"/>
              </a:tabLst>
            </a:pPr>
            <a:r>
              <a:rPr spc="-5" dirty="0">
                <a:latin typeface="Arial" panose="020B0604020202020204" pitchFamily="34" charset="0"/>
                <a:cs typeface="Arial" panose="020B0604020202020204" pitchFamily="34" charset="0"/>
              </a:rPr>
              <a:t>AO </a:t>
            </a:r>
            <a:r>
              <a:rPr dirty="0">
                <a:latin typeface="Arial" panose="020B0604020202020204" pitchFamily="34" charset="0"/>
                <a:cs typeface="Arial" panose="020B0604020202020204" pitchFamily="34" charset="0"/>
              </a:rPr>
              <a:t>to </a:t>
            </a:r>
            <a:r>
              <a:rPr spc="-5" dirty="0">
                <a:latin typeface="Arial" panose="020B0604020202020204" pitchFamily="34" charset="0"/>
                <a:cs typeface="Arial" panose="020B0604020202020204" pitchFamily="34" charset="0"/>
              </a:rPr>
              <a:t>give </a:t>
            </a:r>
            <a:r>
              <a:rPr dirty="0">
                <a:latin typeface="Arial" panose="020B0604020202020204" pitchFamily="34" charset="0"/>
                <a:cs typeface="Arial" panose="020B0604020202020204" pitchFamily="34" charset="0"/>
              </a:rPr>
              <a:t>effect to MAP </a:t>
            </a:r>
            <a:r>
              <a:rPr spc="-5" dirty="0">
                <a:latin typeface="Arial" panose="020B0604020202020204" pitchFamily="34" charset="0"/>
                <a:cs typeface="Arial" panose="020B0604020202020204" pitchFamily="34" charset="0"/>
              </a:rPr>
              <a:t>within </a:t>
            </a:r>
            <a:r>
              <a:rPr dirty="0">
                <a:latin typeface="Arial" panose="020B0604020202020204" pitchFamily="34" charset="0"/>
                <a:cs typeface="Arial" panose="020B0604020202020204" pitchFamily="34" charset="0"/>
              </a:rPr>
              <a:t>90 </a:t>
            </a:r>
            <a:r>
              <a:rPr spc="-5" dirty="0">
                <a:latin typeface="Arial" panose="020B0604020202020204" pitchFamily="34" charset="0"/>
                <a:cs typeface="Arial" panose="020B0604020202020204" pitchFamily="34" charset="0"/>
              </a:rPr>
              <a:t>days of receipt of the </a:t>
            </a:r>
            <a:r>
              <a:rPr dirty="0">
                <a:latin typeface="Arial" panose="020B0604020202020204" pitchFamily="34" charset="0"/>
                <a:cs typeface="Arial" panose="020B0604020202020204" pitchFamily="34" charset="0"/>
              </a:rPr>
              <a:t>same by </a:t>
            </a:r>
            <a:r>
              <a:rPr spc="-5" dirty="0">
                <a:latin typeface="Arial" panose="020B0604020202020204" pitchFamily="34" charset="0"/>
                <a:cs typeface="Arial" panose="020B0604020202020204" pitchFamily="34" charset="0"/>
              </a:rPr>
              <a:t>CCIT or </a:t>
            </a:r>
            <a:r>
              <a:rPr dirty="0">
                <a:latin typeface="Arial" panose="020B0604020202020204" pitchFamily="34" charset="0"/>
                <a:cs typeface="Arial" panose="020B0604020202020204" pitchFamily="34" charset="0"/>
              </a:rPr>
              <a:t>DGIT,  </a:t>
            </a:r>
            <a:r>
              <a:rPr spc="-5" dirty="0">
                <a:latin typeface="Arial" panose="020B0604020202020204" pitchFamily="34" charset="0"/>
                <a:cs typeface="Arial" panose="020B0604020202020204" pitchFamily="34" charset="0"/>
              </a:rPr>
              <a:t>subject </a:t>
            </a:r>
            <a:r>
              <a:rPr dirty="0">
                <a:latin typeface="Arial" panose="020B0604020202020204" pitchFamily="34" charset="0"/>
                <a:cs typeface="Arial" panose="020B0604020202020204" pitchFamily="34" charset="0"/>
              </a:rPr>
              <a:t>to </a:t>
            </a:r>
            <a:r>
              <a:rPr spc="-5" dirty="0">
                <a:latin typeface="Arial" panose="020B0604020202020204" pitchFamily="34" charset="0"/>
                <a:cs typeface="Arial" panose="020B0604020202020204" pitchFamily="34" charset="0"/>
              </a:rPr>
              <a:t>conditions</a:t>
            </a:r>
            <a:r>
              <a:rPr spc="2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fulfilled.</a:t>
            </a:r>
            <a:endParaRPr dirty="0">
              <a:latin typeface="Arial" panose="020B0604020202020204" pitchFamily="34" charset="0"/>
              <a:cs typeface="Arial" panose="020B0604020202020204" pitchFamily="34" charset="0"/>
            </a:endParaRPr>
          </a:p>
          <a:p>
            <a:pPr marL="652780" marR="6350" lvl="1" indent="-274320">
              <a:lnSpc>
                <a:spcPts val="1930"/>
              </a:lnSpc>
              <a:spcBef>
                <a:spcPts val="1035"/>
              </a:spcBef>
              <a:buSzPct val="75000"/>
              <a:buFont typeface="Wingdings"/>
              <a:buChar char=""/>
              <a:tabLst>
                <a:tab pos="652780" algn="l"/>
                <a:tab pos="653415" algn="l"/>
                <a:tab pos="1224280" algn="l"/>
              </a:tabLst>
            </a:pPr>
            <a:r>
              <a:rPr spc="-5" dirty="0">
                <a:latin typeface="Arial" panose="020B0604020202020204" pitchFamily="34" charset="0"/>
                <a:cs typeface="Arial" panose="020B0604020202020204" pitchFamily="34" charset="0"/>
              </a:rPr>
              <a:t>Tax,	interest or penalty </a:t>
            </a:r>
            <a:r>
              <a:rPr dirty="0">
                <a:latin typeface="Arial" panose="020B0604020202020204" pitchFamily="34" charset="0"/>
                <a:cs typeface="Arial" panose="020B0604020202020204" pitchFamily="34" charset="0"/>
              </a:rPr>
              <a:t>to </a:t>
            </a:r>
            <a:r>
              <a:rPr spc="-5" dirty="0">
                <a:latin typeface="Arial" panose="020B0604020202020204" pitchFamily="34" charset="0"/>
                <a:cs typeface="Arial" panose="020B0604020202020204" pitchFamily="34" charset="0"/>
              </a:rPr>
              <a:t>be adjusted </a:t>
            </a:r>
            <a:r>
              <a:rPr dirty="0">
                <a:latin typeface="Arial" panose="020B0604020202020204" pitchFamily="34" charset="0"/>
                <a:cs typeface="Arial" panose="020B0604020202020204" pitchFamily="34" charset="0"/>
              </a:rPr>
              <a:t>as </a:t>
            </a:r>
            <a:r>
              <a:rPr spc="-5" dirty="0">
                <a:latin typeface="Arial" panose="020B0604020202020204" pitchFamily="34" charset="0"/>
                <a:cs typeface="Arial" panose="020B0604020202020204" pitchFamily="34" charset="0"/>
              </a:rPr>
              <a:t>per </a:t>
            </a:r>
            <a:r>
              <a:rPr dirty="0">
                <a:latin typeface="Arial" panose="020B0604020202020204" pitchFamily="34" charset="0"/>
                <a:cs typeface="Arial" panose="020B0604020202020204" pitchFamily="34" charset="0"/>
              </a:rPr>
              <a:t>MAP </a:t>
            </a:r>
            <a:r>
              <a:rPr spc="-5" dirty="0">
                <a:latin typeface="Arial" panose="020B0604020202020204" pitchFamily="34" charset="0"/>
                <a:cs typeface="Arial" panose="020B0604020202020204" pitchFamily="34" charset="0"/>
              </a:rPr>
              <a:t>in accordance with </a:t>
            </a:r>
            <a:r>
              <a:rPr dirty="0">
                <a:latin typeface="Arial" panose="020B0604020202020204" pitchFamily="34" charset="0"/>
                <a:cs typeface="Arial" panose="020B0604020202020204" pitchFamily="34" charset="0"/>
              </a:rPr>
              <a:t>the  </a:t>
            </a:r>
            <a:r>
              <a:rPr spc="-5" dirty="0">
                <a:latin typeface="Arial" panose="020B0604020202020204" pitchFamily="34" charset="0"/>
                <a:cs typeface="Arial" panose="020B0604020202020204" pitchFamily="34" charset="0"/>
              </a:rPr>
              <a:t>provision of </a:t>
            </a:r>
            <a:r>
              <a:rPr dirty="0">
                <a:latin typeface="Arial" panose="020B0604020202020204" pitchFamily="34" charset="0"/>
                <a:cs typeface="Arial" panose="020B0604020202020204" pitchFamily="34" charset="0"/>
              </a:rPr>
              <a:t>the </a:t>
            </a:r>
            <a:r>
              <a:rPr spc="-5" dirty="0">
                <a:latin typeface="Arial" panose="020B0604020202020204" pitchFamily="34" charset="0"/>
                <a:cs typeface="Arial" panose="020B0604020202020204" pitchFamily="34" charset="0"/>
              </a:rPr>
              <a:t>Income </a:t>
            </a:r>
            <a:r>
              <a:rPr dirty="0">
                <a:latin typeface="Arial" panose="020B0604020202020204" pitchFamily="34" charset="0"/>
                <a:cs typeface="Arial" panose="020B0604020202020204" pitchFamily="34" charset="0"/>
              </a:rPr>
              <a:t>tax </a:t>
            </a:r>
            <a:r>
              <a:rPr spc="-5" dirty="0">
                <a:latin typeface="Arial" panose="020B0604020202020204" pitchFamily="34" charset="0"/>
                <a:cs typeface="Arial" panose="020B0604020202020204" pitchFamily="34" charset="0"/>
              </a:rPr>
              <a:t>Act </a:t>
            </a:r>
            <a:r>
              <a:rPr dirty="0">
                <a:latin typeface="Arial" panose="020B0604020202020204" pitchFamily="34" charset="0"/>
                <a:cs typeface="Arial" panose="020B0604020202020204" pitchFamily="34" charset="0"/>
              </a:rPr>
              <a:t>1961 </a:t>
            </a:r>
            <a:r>
              <a:rPr spc="-5" dirty="0">
                <a:latin typeface="Arial" panose="020B0604020202020204" pitchFamily="34" charset="0"/>
                <a:cs typeface="Arial" panose="020B0604020202020204" pitchFamily="34" charset="0"/>
              </a:rPr>
              <a:t>irrespective of time barring of</a:t>
            </a:r>
            <a:r>
              <a:rPr spc="14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proceedings</a:t>
            </a:r>
            <a:endParaRPr dirty="0">
              <a:latin typeface="Arial" panose="020B0604020202020204" pitchFamily="34" charset="0"/>
              <a:cs typeface="Arial" panose="020B0604020202020204" pitchFamily="34" charset="0"/>
            </a:endParaRPr>
          </a:p>
          <a:p>
            <a:pPr lvl="1">
              <a:lnSpc>
                <a:spcPct val="100000"/>
              </a:lnSpc>
              <a:spcBef>
                <a:spcPts val="10"/>
              </a:spcBef>
              <a:buFont typeface="Wingdings"/>
              <a:buChar char=""/>
            </a:pPr>
            <a:endParaRPr dirty="0">
              <a:latin typeface="Arial" panose="020B0604020202020204" pitchFamily="34" charset="0"/>
              <a:cs typeface="Arial" panose="020B0604020202020204" pitchFamily="34" charset="0"/>
            </a:endParaRPr>
          </a:p>
          <a:p>
            <a:pPr marL="287020" indent="-274955">
              <a:lnSpc>
                <a:spcPct val="100000"/>
              </a:lnSpc>
              <a:buSzPct val="90000"/>
              <a:buFont typeface="Wingdings"/>
              <a:buChar char=""/>
              <a:tabLst>
                <a:tab pos="287020" algn="l"/>
                <a:tab pos="287655" algn="l"/>
              </a:tabLst>
            </a:pPr>
            <a:r>
              <a:rPr dirty="0">
                <a:latin typeface="Arial" panose="020B0604020202020204" pitchFamily="34" charset="0"/>
                <a:cs typeface="Arial" panose="020B0604020202020204" pitchFamily="34" charset="0"/>
              </a:rPr>
              <a:t>Visakhapatnam Port Trust (144 ITR </a:t>
            </a:r>
            <a:r>
              <a:rPr spc="5" dirty="0">
                <a:latin typeface="Arial" panose="020B0604020202020204" pitchFamily="34" charset="0"/>
                <a:cs typeface="Arial" panose="020B0604020202020204" pitchFamily="34" charset="0"/>
              </a:rPr>
              <a:t>146 </a:t>
            </a:r>
            <a:r>
              <a:rPr dirty="0">
                <a:latin typeface="Arial" panose="020B0604020202020204" pitchFamily="34" charset="0"/>
                <a:cs typeface="Arial" panose="020B0604020202020204" pitchFamily="34" charset="0"/>
              </a:rPr>
              <a:t>)</a:t>
            </a:r>
            <a:r>
              <a:rPr spc="-15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(A.P.)</a:t>
            </a:r>
            <a:endParaRPr dirty="0">
              <a:latin typeface="Arial" panose="020B0604020202020204" pitchFamily="34" charset="0"/>
              <a:cs typeface="Arial" panose="020B0604020202020204" pitchFamily="34" charset="0"/>
            </a:endParaRPr>
          </a:p>
          <a:p>
            <a:pPr marL="652780" lvl="1" indent="-274955">
              <a:lnSpc>
                <a:spcPct val="100000"/>
              </a:lnSpc>
              <a:spcBef>
                <a:spcPts val="835"/>
              </a:spcBef>
              <a:buSzPct val="75000"/>
              <a:buFont typeface="Wingdings"/>
              <a:buChar char=""/>
              <a:tabLst>
                <a:tab pos="652780" algn="l"/>
                <a:tab pos="653415" algn="l"/>
              </a:tabLst>
            </a:pPr>
            <a:r>
              <a:rPr dirty="0">
                <a:latin typeface="Arial" panose="020B0604020202020204" pitchFamily="34" charset="0"/>
                <a:cs typeface="Arial" panose="020B0604020202020204" pitchFamily="34" charset="0"/>
              </a:rPr>
              <a:t>MAP </a:t>
            </a:r>
            <a:r>
              <a:rPr spc="-5" dirty="0">
                <a:latin typeface="Arial" panose="020B0604020202020204" pitchFamily="34" charset="0"/>
                <a:cs typeface="Arial" panose="020B0604020202020204" pitchFamily="34" charset="0"/>
              </a:rPr>
              <a:t>available in addition </a:t>
            </a:r>
            <a:r>
              <a:rPr dirty="0">
                <a:latin typeface="Arial" panose="020B0604020202020204" pitchFamily="34" charset="0"/>
                <a:cs typeface="Arial" panose="020B0604020202020204" pitchFamily="34" charset="0"/>
              </a:rPr>
              <a:t>to </a:t>
            </a:r>
            <a:r>
              <a:rPr spc="-5" dirty="0">
                <a:latin typeface="Arial" panose="020B0604020202020204" pitchFamily="34" charset="0"/>
                <a:cs typeface="Arial" panose="020B0604020202020204" pitchFamily="34" charset="0"/>
              </a:rPr>
              <a:t>and not in substitution of </a:t>
            </a:r>
            <a:r>
              <a:rPr dirty="0">
                <a:latin typeface="Arial" panose="020B0604020202020204" pitchFamily="34" charset="0"/>
                <a:cs typeface="Arial" panose="020B0604020202020204" pitchFamily="34" charset="0"/>
              </a:rPr>
              <a:t>the </a:t>
            </a:r>
            <a:r>
              <a:rPr spc="-5" dirty="0">
                <a:latin typeface="Arial" panose="020B0604020202020204" pitchFamily="34" charset="0"/>
                <a:cs typeface="Arial" panose="020B0604020202020204" pitchFamily="34" charset="0"/>
              </a:rPr>
              <a:t>domestic</a:t>
            </a:r>
            <a:r>
              <a:rPr spc="95"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remedies</a:t>
            </a:r>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124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1066800" y="609600"/>
            <a:ext cx="6626860" cy="627736"/>
          </a:xfrm>
          <a:prstGeom prst="rect">
            <a:avLst/>
          </a:prstGeom>
        </p:spPr>
        <p:txBody>
          <a:bodyPr vert="horz" wrap="square" lIns="0" tIns="12065" rIns="0" bIns="0" rtlCol="0">
            <a:spAutoFit/>
          </a:bodyPr>
          <a:lstStyle/>
          <a:p>
            <a:pPr marL="12700">
              <a:lnSpc>
                <a:spcPct val="100000"/>
              </a:lnSpc>
              <a:spcBef>
                <a:spcPts val="95"/>
              </a:spcBef>
            </a:pPr>
            <a:r>
              <a:rPr lang="en-US" sz="4000" b="1" spc="-5" dirty="0">
                <a:latin typeface="Arial" panose="020B0604020202020204" pitchFamily="34" charset="0"/>
                <a:cs typeface="Arial" panose="020B0604020202020204" pitchFamily="34" charset="0"/>
              </a:rPr>
              <a:t>Post mutual agreement</a:t>
            </a:r>
            <a:endParaRPr sz="4000" dirty="0">
              <a:latin typeface="Arial" panose="020B0604020202020204" pitchFamily="34" charset="0"/>
              <a:cs typeface="Arial" panose="020B0604020202020204" pitchFamily="34" charset="0"/>
            </a:endParaRPr>
          </a:p>
        </p:txBody>
      </p:sp>
      <p:sp>
        <p:nvSpPr>
          <p:cNvPr id="5" name="object 5"/>
          <p:cNvSpPr txBox="1"/>
          <p:nvPr/>
        </p:nvSpPr>
        <p:spPr>
          <a:xfrm>
            <a:off x="1066800" y="1600200"/>
            <a:ext cx="8138159" cy="3891450"/>
          </a:xfrm>
          <a:prstGeom prst="rect">
            <a:avLst/>
          </a:prstGeom>
        </p:spPr>
        <p:txBody>
          <a:bodyPr vert="horz" wrap="square" lIns="0" tIns="13335" rIns="0" bIns="0" rtlCol="0">
            <a:spAutoFit/>
          </a:bodyPr>
          <a:lstStyle/>
          <a:p>
            <a:pPr marL="355600" marR="6350" indent="-342900">
              <a:lnSpc>
                <a:spcPct val="100000"/>
              </a:lnSpc>
              <a:spcBef>
                <a:spcPts val="100"/>
              </a:spcBef>
              <a:buClr>
                <a:srgbClr val="002060"/>
              </a:buClr>
              <a:buChar char="•"/>
              <a:tabLst>
                <a:tab pos="354965" algn="l"/>
                <a:tab pos="355600" algn="l"/>
              </a:tabLst>
            </a:pPr>
            <a:r>
              <a:rPr lang="en-US" spc="-5" dirty="0">
                <a:latin typeface="Arial"/>
                <a:cs typeface="Arial"/>
              </a:rPr>
              <a:t>Decision of </a:t>
            </a:r>
            <a:r>
              <a:rPr lang="en-US" dirty="0">
                <a:latin typeface="Arial"/>
                <a:cs typeface="Arial"/>
              </a:rPr>
              <a:t>a </a:t>
            </a:r>
            <a:r>
              <a:rPr lang="en-US" spc="-5" dirty="0">
                <a:latin typeface="Arial"/>
                <a:cs typeface="Arial"/>
              </a:rPr>
              <a:t>Competent Authority </a:t>
            </a:r>
            <a:r>
              <a:rPr lang="en-US" dirty="0">
                <a:latin typeface="Arial"/>
                <a:cs typeface="Arial"/>
              </a:rPr>
              <a:t>is </a:t>
            </a:r>
            <a:r>
              <a:rPr lang="en-US" spc="-5" dirty="0">
                <a:latin typeface="Arial"/>
                <a:cs typeface="Arial"/>
              </a:rPr>
              <a:t>generally case specific and not </a:t>
            </a:r>
            <a:r>
              <a:rPr lang="en-US" dirty="0">
                <a:latin typeface="Arial"/>
                <a:cs typeface="Arial"/>
              </a:rPr>
              <a:t>a </a:t>
            </a:r>
            <a:r>
              <a:rPr lang="en-US" spc="-5" dirty="0">
                <a:latin typeface="Arial"/>
                <a:cs typeface="Arial"/>
              </a:rPr>
              <a:t>precedent  for</a:t>
            </a:r>
            <a:endParaRPr lang="en-US" dirty="0">
              <a:latin typeface="Arial"/>
              <a:cs typeface="Arial"/>
            </a:endParaRPr>
          </a:p>
          <a:p>
            <a:pPr marL="866775" lvl="1" indent="-283210">
              <a:lnSpc>
                <a:spcPct val="100000"/>
              </a:lnSpc>
              <a:buClr>
                <a:srgbClr val="002060"/>
              </a:buClr>
              <a:buChar char="–"/>
              <a:tabLst>
                <a:tab pos="866775" algn="l"/>
                <a:tab pos="867410" algn="l"/>
              </a:tabLst>
            </a:pPr>
            <a:r>
              <a:rPr lang="en-US" spc="-5" dirty="0">
                <a:latin typeface="Arial"/>
                <a:cs typeface="Arial"/>
              </a:rPr>
              <a:t>the taxpayer for subsequent years;</a:t>
            </a:r>
            <a:r>
              <a:rPr lang="en-US" spc="30" dirty="0">
                <a:latin typeface="Arial"/>
                <a:cs typeface="Arial"/>
              </a:rPr>
              <a:t> </a:t>
            </a:r>
            <a:r>
              <a:rPr lang="en-US" spc="-5" dirty="0">
                <a:latin typeface="Arial"/>
                <a:cs typeface="Arial"/>
              </a:rPr>
              <a:t>or</a:t>
            </a:r>
            <a:endParaRPr lang="en-US" dirty="0">
              <a:latin typeface="Arial"/>
              <a:cs typeface="Arial"/>
            </a:endParaRPr>
          </a:p>
          <a:p>
            <a:pPr marL="866775" lvl="1" indent="-283210">
              <a:lnSpc>
                <a:spcPct val="100000"/>
              </a:lnSpc>
              <a:buClr>
                <a:srgbClr val="002060"/>
              </a:buClr>
              <a:buChar char="–"/>
              <a:tabLst>
                <a:tab pos="866775" algn="l"/>
                <a:tab pos="867410" algn="l"/>
              </a:tabLst>
            </a:pPr>
            <a:r>
              <a:rPr lang="en-US" spc="-5" dirty="0">
                <a:latin typeface="Arial"/>
                <a:cs typeface="Arial"/>
              </a:rPr>
              <a:t>other taxpayers on same</a:t>
            </a:r>
            <a:r>
              <a:rPr lang="en-US" spc="25" dirty="0">
                <a:latin typeface="Arial"/>
                <a:cs typeface="Arial"/>
              </a:rPr>
              <a:t> </a:t>
            </a:r>
            <a:r>
              <a:rPr lang="en-US" spc="-5" dirty="0">
                <a:latin typeface="Arial"/>
                <a:cs typeface="Arial"/>
              </a:rPr>
              <a:t>issues.</a:t>
            </a:r>
            <a:endParaRPr lang="en-US" dirty="0">
              <a:latin typeface="Arial"/>
              <a:cs typeface="Arial"/>
            </a:endParaRPr>
          </a:p>
          <a:p>
            <a:pPr lvl="1">
              <a:lnSpc>
                <a:spcPct val="100000"/>
              </a:lnSpc>
              <a:spcBef>
                <a:spcPts val="10"/>
              </a:spcBef>
              <a:buClr>
                <a:srgbClr val="002060"/>
              </a:buClr>
              <a:buFont typeface="Arial"/>
              <a:buChar char="–"/>
            </a:pPr>
            <a:endParaRPr lang="en-US" dirty="0">
              <a:latin typeface="Arial"/>
              <a:cs typeface="Arial"/>
            </a:endParaRPr>
          </a:p>
          <a:p>
            <a:pPr marL="355600" indent="-342900">
              <a:lnSpc>
                <a:spcPct val="100000"/>
              </a:lnSpc>
              <a:buClr>
                <a:srgbClr val="002060"/>
              </a:buClr>
              <a:buChar char="•"/>
              <a:tabLst>
                <a:tab pos="354965" algn="l"/>
                <a:tab pos="355600" algn="l"/>
              </a:tabLst>
            </a:pPr>
            <a:r>
              <a:rPr lang="en-US" dirty="0">
                <a:latin typeface="Arial"/>
                <a:cs typeface="Arial"/>
              </a:rPr>
              <a:t>Decision of the MAP process is communicated </a:t>
            </a:r>
            <a:r>
              <a:rPr lang="en-US" spc="-5" dirty="0">
                <a:latin typeface="Arial"/>
                <a:cs typeface="Arial"/>
              </a:rPr>
              <a:t>to the </a:t>
            </a:r>
            <a:r>
              <a:rPr lang="en-US" dirty="0">
                <a:latin typeface="Arial"/>
                <a:cs typeface="Arial"/>
              </a:rPr>
              <a:t>taxpayer by a</a:t>
            </a:r>
            <a:r>
              <a:rPr lang="en-US" spc="-114" dirty="0">
                <a:latin typeface="Arial"/>
                <a:cs typeface="Arial"/>
              </a:rPr>
              <a:t> </a:t>
            </a:r>
            <a:r>
              <a:rPr lang="en-US" dirty="0">
                <a:latin typeface="Arial"/>
                <a:cs typeface="Arial"/>
              </a:rPr>
              <a:t>letter</a:t>
            </a:r>
          </a:p>
          <a:p>
            <a:pPr>
              <a:lnSpc>
                <a:spcPct val="100000"/>
              </a:lnSpc>
              <a:spcBef>
                <a:spcPts val="35"/>
              </a:spcBef>
              <a:buClr>
                <a:srgbClr val="002060"/>
              </a:buClr>
              <a:buFont typeface="Arial"/>
              <a:buChar char="•"/>
            </a:pPr>
            <a:endParaRPr lang="en-US" dirty="0">
              <a:latin typeface="Arial"/>
              <a:cs typeface="Arial"/>
            </a:endParaRPr>
          </a:p>
          <a:p>
            <a:pPr marL="355600" indent="-342900">
              <a:lnSpc>
                <a:spcPct val="100000"/>
              </a:lnSpc>
              <a:buClr>
                <a:srgbClr val="002060"/>
              </a:buClr>
              <a:buChar char="•"/>
              <a:tabLst>
                <a:tab pos="354965" algn="l"/>
                <a:tab pos="355600" algn="l"/>
              </a:tabLst>
            </a:pPr>
            <a:r>
              <a:rPr lang="en-US" dirty="0">
                <a:latin typeface="Arial"/>
                <a:cs typeface="Arial"/>
              </a:rPr>
              <a:t>The decision of </a:t>
            </a:r>
            <a:r>
              <a:rPr lang="en-US" spc="-5" dirty="0">
                <a:latin typeface="Arial"/>
                <a:cs typeface="Arial"/>
              </a:rPr>
              <a:t>the </a:t>
            </a:r>
            <a:r>
              <a:rPr lang="en-US" dirty="0">
                <a:latin typeface="Arial"/>
                <a:cs typeface="Arial"/>
              </a:rPr>
              <a:t>MAP process is then implemented vide Rule 44G &amp;</a:t>
            </a:r>
            <a:r>
              <a:rPr lang="en-US" spc="-145" dirty="0">
                <a:latin typeface="Arial"/>
                <a:cs typeface="Arial"/>
              </a:rPr>
              <a:t> </a:t>
            </a:r>
            <a:r>
              <a:rPr lang="en-US" dirty="0">
                <a:latin typeface="Arial"/>
                <a:cs typeface="Arial"/>
              </a:rPr>
              <a:t>44H</a:t>
            </a:r>
          </a:p>
          <a:p>
            <a:pPr>
              <a:lnSpc>
                <a:spcPct val="100000"/>
              </a:lnSpc>
              <a:spcBef>
                <a:spcPts val="30"/>
              </a:spcBef>
              <a:buClr>
                <a:srgbClr val="002060"/>
              </a:buClr>
              <a:buFont typeface="Arial"/>
              <a:buChar char="•"/>
            </a:pPr>
            <a:endParaRPr lang="en-US" dirty="0">
              <a:latin typeface="Arial"/>
              <a:cs typeface="Arial"/>
            </a:endParaRPr>
          </a:p>
          <a:p>
            <a:pPr marL="355600" marR="5080" indent="-342900">
              <a:lnSpc>
                <a:spcPct val="100000"/>
              </a:lnSpc>
              <a:buClr>
                <a:srgbClr val="002060"/>
              </a:buClr>
              <a:buChar char="•"/>
              <a:tabLst>
                <a:tab pos="354965" algn="l"/>
                <a:tab pos="355600" algn="l"/>
              </a:tabLst>
            </a:pPr>
            <a:r>
              <a:rPr lang="en-US" dirty="0">
                <a:latin typeface="Arial"/>
                <a:cs typeface="Arial"/>
              </a:rPr>
              <a:t>The </a:t>
            </a:r>
            <a:r>
              <a:rPr lang="en-US" spc="-5" dirty="0">
                <a:latin typeface="Arial"/>
                <a:cs typeface="Arial"/>
              </a:rPr>
              <a:t>Assessing </a:t>
            </a:r>
            <a:r>
              <a:rPr lang="en-US" dirty="0">
                <a:latin typeface="Arial"/>
                <a:cs typeface="Arial"/>
              </a:rPr>
              <a:t>Officer </a:t>
            </a:r>
            <a:r>
              <a:rPr lang="en-US" spc="-5" dirty="0">
                <a:latin typeface="Arial"/>
                <a:cs typeface="Arial"/>
              </a:rPr>
              <a:t>gives effect of </a:t>
            </a:r>
            <a:r>
              <a:rPr lang="en-US" dirty="0">
                <a:latin typeface="Arial"/>
                <a:cs typeface="Arial"/>
              </a:rPr>
              <a:t>the </a:t>
            </a:r>
            <a:r>
              <a:rPr lang="en-US" spc="-5" dirty="0">
                <a:latin typeface="Arial"/>
                <a:cs typeface="Arial"/>
              </a:rPr>
              <a:t>decision </a:t>
            </a:r>
            <a:r>
              <a:rPr lang="en-US" dirty="0">
                <a:latin typeface="Arial"/>
                <a:cs typeface="Arial"/>
              </a:rPr>
              <a:t>of </a:t>
            </a:r>
            <a:r>
              <a:rPr lang="en-US" spc="-5" dirty="0">
                <a:latin typeface="Arial"/>
                <a:cs typeface="Arial"/>
              </a:rPr>
              <a:t>the </a:t>
            </a:r>
            <a:r>
              <a:rPr lang="en-US" dirty="0">
                <a:latin typeface="Arial"/>
                <a:cs typeface="Arial"/>
              </a:rPr>
              <a:t>MAP, </a:t>
            </a:r>
            <a:r>
              <a:rPr lang="en-US" spc="-5" dirty="0">
                <a:latin typeface="Arial"/>
                <a:cs typeface="Arial"/>
              </a:rPr>
              <a:t>after receiving   </a:t>
            </a:r>
            <a:r>
              <a:rPr lang="en-US" dirty="0">
                <a:latin typeface="Arial"/>
                <a:cs typeface="Arial"/>
              </a:rPr>
              <a:t>instructions from the CCIT / DGIT (within 90 days of receiving</a:t>
            </a:r>
            <a:r>
              <a:rPr lang="en-US" spc="-120" dirty="0">
                <a:latin typeface="Arial"/>
                <a:cs typeface="Arial"/>
              </a:rPr>
              <a:t> </a:t>
            </a:r>
            <a:r>
              <a:rPr lang="en-US" dirty="0">
                <a:latin typeface="Arial"/>
                <a:cs typeface="Arial"/>
              </a:rPr>
              <a:t>instructions)</a:t>
            </a:r>
          </a:p>
          <a:p>
            <a:pPr>
              <a:lnSpc>
                <a:spcPct val="100000"/>
              </a:lnSpc>
              <a:spcBef>
                <a:spcPts val="35"/>
              </a:spcBef>
              <a:buClr>
                <a:srgbClr val="002060"/>
              </a:buClr>
              <a:buFont typeface="Arial"/>
              <a:buChar char="•"/>
            </a:pPr>
            <a:endParaRPr lang="en-US" dirty="0">
              <a:latin typeface="Arial"/>
              <a:cs typeface="Arial"/>
            </a:endParaRPr>
          </a:p>
          <a:p>
            <a:pPr marL="355600" marR="5080" indent="-342900">
              <a:lnSpc>
                <a:spcPct val="100000"/>
              </a:lnSpc>
              <a:buClr>
                <a:srgbClr val="002060"/>
              </a:buClr>
              <a:buChar char="•"/>
              <a:tabLst>
                <a:tab pos="354965" algn="l"/>
                <a:tab pos="355600" algn="l"/>
              </a:tabLst>
            </a:pPr>
            <a:r>
              <a:rPr lang="en-US" dirty="0">
                <a:latin typeface="Arial"/>
                <a:cs typeface="Arial"/>
              </a:rPr>
              <a:t>If taxpayer </a:t>
            </a:r>
            <a:r>
              <a:rPr lang="en-US" spc="-5" dirty="0">
                <a:latin typeface="Arial"/>
                <a:cs typeface="Arial"/>
              </a:rPr>
              <a:t>is aggrieved </a:t>
            </a:r>
            <a:r>
              <a:rPr lang="en-US" dirty="0">
                <a:latin typeface="Arial"/>
                <a:cs typeface="Arial"/>
              </a:rPr>
              <a:t>by </a:t>
            </a:r>
            <a:r>
              <a:rPr lang="en-US" spc="-5" dirty="0">
                <a:latin typeface="Arial"/>
                <a:cs typeface="Arial"/>
              </a:rPr>
              <a:t>decision </a:t>
            </a:r>
            <a:r>
              <a:rPr lang="en-US" dirty="0">
                <a:latin typeface="Arial"/>
                <a:cs typeface="Arial"/>
              </a:rPr>
              <a:t>of </a:t>
            </a:r>
            <a:r>
              <a:rPr lang="en-US" spc="-5" dirty="0">
                <a:latin typeface="Arial"/>
                <a:cs typeface="Arial"/>
              </a:rPr>
              <a:t>the Competent </a:t>
            </a:r>
            <a:r>
              <a:rPr lang="en-US" dirty="0">
                <a:latin typeface="Arial"/>
                <a:cs typeface="Arial"/>
              </a:rPr>
              <a:t>Authority, </a:t>
            </a:r>
            <a:r>
              <a:rPr lang="en-US" spc="-5" dirty="0">
                <a:latin typeface="Arial"/>
                <a:cs typeface="Arial"/>
              </a:rPr>
              <a:t>he </a:t>
            </a:r>
            <a:r>
              <a:rPr lang="en-US" dirty="0">
                <a:latin typeface="Arial"/>
                <a:cs typeface="Arial"/>
              </a:rPr>
              <a:t>may </a:t>
            </a:r>
            <a:r>
              <a:rPr lang="en-US" spc="-5" dirty="0">
                <a:latin typeface="Arial"/>
                <a:cs typeface="Arial"/>
              </a:rPr>
              <a:t>reject  </a:t>
            </a:r>
            <a:r>
              <a:rPr lang="en-US" dirty="0">
                <a:latin typeface="Arial"/>
                <a:cs typeface="Arial"/>
              </a:rPr>
              <a:t>the decision and go ahead with </a:t>
            </a:r>
            <a:r>
              <a:rPr lang="en-US" spc="-5" dirty="0">
                <a:latin typeface="Arial"/>
                <a:cs typeface="Arial"/>
              </a:rPr>
              <a:t>the </a:t>
            </a:r>
            <a:r>
              <a:rPr lang="en-US" dirty="0">
                <a:latin typeface="Arial"/>
                <a:cs typeface="Arial"/>
              </a:rPr>
              <a:t>remedies under the domestic</a:t>
            </a:r>
            <a:r>
              <a:rPr lang="en-US" spc="-120" dirty="0">
                <a:latin typeface="Arial"/>
                <a:cs typeface="Arial"/>
              </a:rPr>
              <a:t> </a:t>
            </a:r>
            <a:r>
              <a:rPr lang="en-US" dirty="0">
                <a:latin typeface="Arial"/>
                <a:cs typeface="Arial"/>
              </a:rPr>
              <a:t>law</a:t>
            </a:r>
          </a:p>
        </p:txBody>
      </p:sp>
    </p:spTree>
    <p:extLst>
      <p:ext uri="{BB962C8B-B14F-4D97-AF65-F5344CB8AC3E}">
        <p14:creationId xmlns:p14="http://schemas.microsoft.com/office/powerpoint/2010/main" val="3825731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5494" y="498475"/>
            <a:ext cx="8169631" cy="628377"/>
          </a:xfrm>
          <a:prstGeom prst="rect">
            <a:avLst/>
          </a:prstGeom>
        </p:spPr>
        <p:txBody>
          <a:bodyPr vert="horz" wrap="square" lIns="0" tIns="12700" rIns="0" bIns="0" rtlCol="0">
            <a:spAutoFit/>
          </a:bodyPr>
          <a:lstStyle/>
          <a:p>
            <a:pPr marL="12700">
              <a:lnSpc>
                <a:spcPct val="100000"/>
              </a:lnSpc>
              <a:spcBef>
                <a:spcPts val="100"/>
              </a:spcBef>
              <a:tabLst>
                <a:tab pos="1078230" algn="l"/>
              </a:tabLst>
            </a:pPr>
            <a:r>
              <a:rPr lang="en-US" sz="4000" b="1" spc="-5" dirty="0">
                <a:latin typeface="Arial" panose="020B0604020202020204" pitchFamily="34" charset="0"/>
                <a:cs typeface="Arial" panose="020B0604020202020204" pitchFamily="34" charset="0"/>
              </a:rPr>
              <a:t>Contents</a:t>
            </a:r>
            <a:endParaRPr sz="4000" dirty="0">
              <a:latin typeface="Arial" panose="020B0604020202020204" pitchFamily="34" charset="0"/>
              <a:cs typeface="Arial" panose="020B0604020202020204" pitchFamily="34" charset="0"/>
            </a:endParaRPr>
          </a:p>
        </p:txBody>
      </p:sp>
      <p:sp>
        <p:nvSpPr>
          <p:cNvPr id="4" name="object 3">
            <a:extLst>
              <a:ext uri="{FF2B5EF4-FFF2-40B4-BE49-F238E27FC236}">
                <a16:creationId xmlns:a16="http://schemas.microsoft.com/office/drawing/2014/main" id="{9C657D5B-3A08-F4ED-E887-6DAB47FE749F}"/>
              </a:ext>
            </a:extLst>
          </p:cNvPr>
          <p:cNvSpPr txBox="1"/>
          <p:nvPr/>
        </p:nvSpPr>
        <p:spPr>
          <a:xfrm>
            <a:off x="1085494" y="1447800"/>
            <a:ext cx="5086706" cy="4749376"/>
          </a:xfrm>
          <a:prstGeom prst="rect">
            <a:avLst/>
          </a:prstGeom>
        </p:spPr>
        <p:txBody>
          <a:bodyPr vert="horz" wrap="square" lIns="0" tIns="55244" rIns="0" bIns="0" rtlCol="0">
            <a:spAutoFit/>
          </a:bodyPr>
          <a:lstStyle/>
          <a:p>
            <a:pPr marL="527685" indent="-515620">
              <a:lnSpc>
                <a:spcPct val="100000"/>
              </a:lnSpc>
              <a:spcBef>
                <a:spcPts val="434"/>
              </a:spcBef>
              <a:buSzPct val="89285"/>
              <a:buAutoNum type="arabicPeriod"/>
              <a:tabLst>
                <a:tab pos="527685" algn="l"/>
                <a:tab pos="528320" algn="l"/>
              </a:tabLst>
            </a:pPr>
            <a:r>
              <a:rPr lang="en-US" spc="-5" dirty="0">
                <a:latin typeface="Arial" panose="020B0604020202020204" pitchFamily="34" charset="0"/>
                <a:cs typeface="Arial" panose="020B0604020202020204" pitchFamily="34" charset="0"/>
              </a:rPr>
              <a:t>MAP - Overview</a:t>
            </a:r>
            <a:endParaRPr dirty="0">
              <a:latin typeface="Arial" panose="020B0604020202020204" pitchFamily="34" charset="0"/>
              <a:cs typeface="Arial" panose="020B0604020202020204" pitchFamily="34" charset="0"/>
            </a:endParaRPr>
          </a:p>
          <a:p>
            <a:pPr marL="527685" indent="-515620">
              <a:lnSpc>
                <a:spcPct val="100000"/>
              </a:lnSpc>
              <a:spcBef>
                <a:spcPts val="340"/>
              </a:spcBef>
              <a:buSzPct val="89285"/>
              <a:buAutoNum type="arabicPeriod"/>
              <a:tabLst>
                <a:tab pos="527685" algn="l"/>
                <a:tab pos="528320" algn="l"/>
              </a:tabLst>
            </a:pPr>
            <a:r>
              <a:rPr lang="en-US" dirty="0">
                <a:latin typeface="Arial" panose="020B0604020202020204" pitchFamily="34" charset="0"/>
                <a:cs typeface="Arial" panose="020B0604020202020204" pitchFamily="34" charset="0"/>
              </a:rPr>
              <a:t>MAP - Discussion Framework</a:t>
            </a:r>
          </a:p>
          <a:p>
            <a:pPr marL="527685" indent="-515620">
              <a:lnSpc>
                <a:spcPct val="100000"/>
              </a:lnSpc>
              <a:spcBef>
                <a:spcPts val="340"/>
              </a:spcBef>
              <a:buSzPct val="89285"/>
              <a:buAutoNum type="arabicPeriod"/>
              <a:tabLst>
                <a:tab pos="527685" algn="l"/>
                <a:tab pos="528320" algn="l"/>
              </a:tabLst>
            </a:pPr>
            <a:r>
              <a:rPr lang="en-US" dirty="0">
                <a:latin typeface="Arial" panose="020B0604020202020204" pitchFamily="34" charset="0"/>
                <a:cs typeface="Arial" panose="020B0604020202020204" pitchFamily="34" charset="0"/>
              </a:rPr>
              <a:t>MAP – Who is Competent Authority</a:t>
            </a:r>
          </a:p>
          <a:p>
            <a:pPr marL="527685" indent="-515620">
              <a:lnSpc>
                <a:spcPct val="100000"/>
              </a:lnSpc>
              <a:spcBef>
                <a:spcPts val="340"/>
              </a:spcBef>
              <a:buSzPct val="89285"/>
              <a:buAutoNum type="arabicPeriod"/>
              <a:tabLst>
                <a:tab pos="527685" algn="l"/>
                <a:tab pos="528320" algn="l"/>
              </a:tabLst>
            </a:pPr>
            <a:r>
              <a:rPr spc="-5" dirty="0">
                <a:latin typeface="Arial" panose="020B0604020202020204" pitchFamily="34" charset="0"/>
                <a:cs typeface="Arial" panose="020B0604020202020204" pitchFamily="34" charset="0"/>
              </a:rPr>
              <a:t>Article 25</a:t>
            </a:r>
            <a:r>
              <a:rPr lang="en-US" spc="-5"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 OECD</a:t>
            </a:r>
            <a:r>
              <a:rPr spc="15"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Model Tax Convention</a:t>
            </a:r>
          </a:p>
          <a:p>
            <a:pPr marL="527685" indent="-515620">
              <a:lnSpc>
                <a:spcPct val="100000"/>
              </a:lnSpc>
              <a:spcBef>
                <a:spcPts val="340"/>
              </a:spcBef>
              <a:buSzPct val="89285"/>
              <a:buAutoNum type="arabicPeriod"/>
              <a:tabLst>
                <a:tab pos="527685" algn="l"/>
                <a:tab pos="528320" algn="l"/>
              </a:tabLst>
            </a:pPr>
            <a:r>
              <a:rPr lang="en-US" spc="-5" dirty="0">
                <a:latin typeface="Arial" panose="020B0604020202020204" pitchFamily="34" charset="0"/>
                <a:cs typeface="Arial" panose="020B0604020202020204" pitchFamily="34" charset="0"/>
              </a:rPr>
              <a:t>Article 9 – Issues to be considered</a:t>
            </a:r>
            <a:endParaRPr dirty="0">
              <a:latin typeface="Arial" panose="020B0604020202020204" pitchFamily="34" charset="0"/>
              <a:cs typeface="Arial" panose="020B0604020202020204" pitchFamily="34" charset="0"/>
            </a:endParaRPr>
          </a:p>
          <a:p>
            <a:pPr marL="527685" indent="-515620">
              <a:lnSpc>
                <a:spcPct val="100000"/>
              </a:lnSpc>
              <a:spcBef>
                <a:spcPts val="335"/>
              </a:spcBef>
              <a:buSzPct val="89285"/>
              <a:buAutoNum type="arabicPeriod"/>
              <a:tabLst>
                <a:tab pos="527685" algn="l"/>
                <a:tab pos="528320" algn="l"/>
              </a:tabLst>
            </a:pPr>
            <a:r>
              <a:rPr spc="-5" dirty="0">
                <a:latin typeface="Arial" panose="020B0604020202020204" pitchFamily="34" charset="0"/>
                <a:cs typeface="Arial" panose="020B0604020202020204" pitchFamily="34" charset="0"/>
              </a:rPr>
              <a:t>MAP – Treaty Model</a:t>
            </a:r>
            <a:r>
              <a:rPr spc="25"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Differences</a:t>
            </a:r>
            <a:endParaRPr dirty="0">
              <a:latin typeface="Arial" panose="020B0604020202020204" pitchFamily="34" charset="0"/>
              <a:cs typeface="Arial" panose="020B0604020202020204" pitchFamily="34" charset="0"/>
            </a:endParaRPr>
          </a:p>
          <a:p>
            <a:pPr marL="527685" indent="-515620">
              <a:lnSpc>
                <a:spcPct val="100000"/>
              </a:lnSpc>
              <a:spcBef>
                <a:spcPts val="335"/>
              </a:spcBef>
              <a:buSzPct val="89285"/>
              <a:buAutoNum type="arabicPeriod"/>
              <a:tabLst>
                <a:tab pos="527685" algn="l"/>
                <a:tab pos="528320" algn="l"/>
              </a:tabLst>
            </a:pPr>
            <a:r>
              <a:rPr spc="-5" dirty="0">
                <a:latin typeface="Arial" panose="020B0604020202020204" pitchFamily="34" charset="0"/>
                <a:cs typeface="Arial" panose="020B0604020202020204" pitchFamily="34" charset="0"/>
              </a:rPr>
              <a:t>Mechanics of</a:t>
            </a:r>
            <a:r>
              <a:rPr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MAP</a:t>
            </a:r>
            <a:endParaRPr lang="en-US" spc="-5" dirty="0">
              <a:latin typeface="Arial" panose="020B0604020202020204" pitchFamily="34" charset="0"/>
              <a:cs typeface="Arial" panose="020B0604020202020204" pitchFamily="34" charset="0"/>
            </a:endParaRPr>
          </a:p>
          <a:p>
            <a:pPr marL="527685" indent="-515620">
              <a:lnSpc>
                <a:spcPct val="100000"/>
              </a:lnSpc>
              <a:spcBef>
                <a:spcPts val="335"/>
              </a:spcBef>
              <a:buSzPct val="89285"/>
              <a:buAutoNum type="arabicPeriod"/>
              <a:tabLst>
                <a:tab pos="527685" algn="l"/>
                <a:tab pos="528320" algn="l"/>
              </a:tabLst>
            </a:pPr>
            <a:r>
              <a:rPr lang="en-US" spc="-5" dirty="0">
                <a:latin typeface="Arial" panose="020B0604020202020204" pitchFamily="34" charset="0"/>
                <a:cs typeface="Arial" panose="020B0604020202020204" pitchFamily="34" charset="0"/>
              </a:rPr>
              <a:t>Steps in MAP Process</a:t>
            </a:r>
          </a:p>
          <a:p>
            <a:pPr marL="527685" indent="-515620">
              <a:lnSpc>
                <a:spcPct val="100000"/>
              </a:lnSpc>
              <a:spcBef>
                <a:spcPts val="335"/>
              </a:spcBef>
              <a:buSzPct val="89285"/>
              <a:buAutoNum type="arabicPeriod"/>
              <a:tabLst>
                <a:tab pos="527685" algn="l"/>
                <a:tab pos="528320" algn="l"/>
              </a:tabLst>
            </a:pPr>
            <a:r>
              <a:rPr lang="en-US" spc="-5" dirty="0">
                <a:latin typeface="Arial" panose="020B0604020202020204" pitchFamily="34" charset="0"/>
                <a:cs typeface="Arial" panose="020B0604020202020204" pitchFamily="34" charset="0"/>
              </a:rPr>
              <a:t>Categories of</a:t>
            </a:r>
            <a:r>
              <a:rPr lang="en-US" dirty="0">
                <a:latin typeface="Arial" panose="020B0604020202020204" pitchFamily="34" charset="0"/>
                <a:cs typeface="Arial" panose="020B0604020202020204" pitchFamily="34" charset="0"/>
              </a:rPr>
              <a:t> d</a:t>
            </a:r>
            <a:r>
              <a:rPr lang="en-US" spc="-5" dirty="0">
                <a:latin typeface="Arial" panose="020B0604020202020204" pitchFamily="34" charset="0"/>
                <a:cs typeface="Arial" panose="020B0604020202020204" pitchFamily="34" charset="0"/>
              </a:rPr>
              <a:t>isputes</a:t>
            </a:r>
            <a:endParaRPr lang="en-US" dirty="0">
              <a:latin typeface="Arial" panose="020B0604020202020204" pitchFamily="34" charset="0"/>
              <a:cs typeface="Arial" panose="020B0604020202020204" pitchFamily="34" charset="0"/>
            </a:endParaRPr>
          </a:p>
          <a:p>
            <a:pPr marL="527685" indent="-515620">
              <a:lnSpc>
                <a:spcPct val="100000"/>
              </a:lnSpc>
              <a:spcBef>
                <a:spcPts val="335"/>
              </a:spcBef>
              <a:buSzPct val="89285"/>
              <a:buAutoNum type="arabicPeriod"/>
              <a:tabLst>
                <a:tab pos="527685" algn="l"/>
                <a:tab pos="528320" algn="l"/>
              </a:tabLst>
            </a:pPr>
            <a:r>
              <a:rPr lang="en-US" spc="-5" dirty="0">
                <a:latin typeface="Arial" panose="020B0604020202020204" pitchFamily="34" charset="0"/>
                <a:cs typeface="Arial" panose="020B0604020202020204" pitchFamily="34" charset="0"/>
              </a:rPr>
              <a:t>Practical issues </a:t>
            </a:r>
            <a:r>
              <a:rPr lang="en-US" dirty="0">
                <a:latin typeface="Arial" panose="020B0604020202020204" pitchFamily="34" charset="0"/>
                <a:cs typeface="Arial" panose="020B0604020202020204" pitchFamily="34" charset="0"/>
              </a:rPr>
              <a:t>under</a:t>
            </a:r>
            <a:r>
              <a:rPr lang="en-US" spc="-15"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MAP</a:t>
            </a:r>
            <a:endParaRPr lang="en-US" dirty="0">
              <a:latin typeface="Arial" panose="020B0604020202020204" pitchFamily="34" charset="0"/>
              <a:cs typeface="Arial" panose="020B0604020202020204" pitchFamily="34" charset="0"/>
            </a:endParaRPr>
          </a:p>
          <a:p>
            <a:pPr marL="527685" indent="-515620">
              <a:lnSpc>
                <a:spcPct val="100000"/>
              </a:lnSpc>
              <a:spcBef>
                <a:spcPts val="340"/>
              </a:spcBef>
              <a:buSzPct val="89285"/>
              <a:buAutoNum type="arabicPeriod"/>
              <a:tabLst>
                <a:tab pos="527685" algn="l"/>
                <a:tab pos="528320" algn="l"/>
              </a:tabLst>
            </a:pPr>
            <a:r>
              <a:rPr lang="en-US" spc="-10" dirty="0">
                <a:latin typeface="Arial" panose="020B0604020202020204" pitchFamily="34" charset="0"/>
                <a:cs typeface="Arial" panose="020B0604020202020204" pitchFamily="34" charset="0"/>
              </a:rPr>
              <a:t>India – Guidance on MAP</a:t>
            </a:r>
          </a:p>
          <a:p>
            <a:pPr marL="527685" indent="-515620">
              <a:lnSpc>
                <a:spcPct val="100000"/>
              </a:lnSpc>
              <a:spcBef>
                <a:spcPts val="340"/>
              </a:spcBef>
              <a:buSzPct val="89285"/>
              <a:buAutoNum type="arabicPeriod"/>
              <a:tabLst>
                <a:tab pos="527685" algn="l"/>
                <a:tab pos="528320" algn="l"/>
              </a:tabLst>
            </a:pPr>
            <a:r>
              <a:rPr lang="en-US" spc="-10" dirty="0">
                <a:latin typeface="Arial" panose="020B0604020202020204" pitchFamily="34" charset="0"/>
                <a:cs typeface="Arial" panose="020B0604020202020204" pitchFamily="34" charset="0"/>
              </a:rPr>
              <a:t>MAP - Timelines</a:t>
            </a:r>
            <a:endParaRPr lang="en-US" dirty="0">
              <a:latin typeface="Arial" panose="020B0604020202020204" pitchFamily="34" charset="0"/>
              <a:cs typeface="Arial" panose="020B0604020202020204" pitchFamily="34" charset="0"/>
            </a:endParaRPr>
          </a:p>
          <a:p>
            <a:pPr marL="527685" indent="-515620">
              <a:lnSpc>
                <a:spcPct val="100000"/>
              </a:lnSpc>
              <a:spcBef>
                <a:spcPts val="335"/>
              </a:spcBef>
              <a:buSzPct val="89285"/>
              <a:buAutoNum type="arabicPeriod"/>
              <a:tabLst>
                <a:tab pos="527685" algn="l"/>
                <a:tab pos="528320" algn="l"/>
              </a:tabLst>
            </a:pPr>
            <a:r>
              <a:rPr lang="en-US" spc="-5" dirty="0">
                <a:latin typeface="Arial" panose="020B0604020202020204" pitchFamily="34" charset="0"/>
                <a:cs typeface="Arial" panose="020B0604020202020204" pitchFamily="34" charset="0"/>
              </a:rPr>
              <a:t>MAP – </a:t>
            </a:r>
            <a:r>
              <a:rPr lang="en-US" spc="-10" dirty="0">
                <a:latin typeface="Arial" panose="020B0604020202020204" pitchFamily="34" charset="0"/>
                <a:cs typeface="Arial" panose="020B0604020202020204" pitchFamily="34" charset="0"/>
              </a:rPr>
              <a:t>Indian Statutory Regime</a:t>
            </a:r>
          </a:p>
          <a:p>
            <a:pPr marL="527685" indent="-515620">
              <a:lnSpc>
                <a:spcPct val="100000"/>
              </a:lnSpc>
              <a:spcBef>
                <a:spcPts val="335"/>
              </a:spcBef>
              <a:buSzPct val="89285"/>
              <a:buAutoNum type="arabicPeriod"/>
              <a:tabLst>
                <a:tab pos="527685" algn="l"/>
                <a:tab pos="528320" algn="l"/>
              </a:tabLst>
            </a:pPr>
            <a:r>
              <a:rPr lang="en-US" spc="-10" dirty="0">
                <a:latin typeface="Arial" panose="020B0604020202020204" pitchFamily="34" charset="0"/>
                <a:cs typeface="Arial" panose="020B0604020202020204" pitchFamily="34" charset="0"/>
              </a:rPr>
              <a:t>Post mutual agreement</a:t>
            </a:r>
          </a:p>
          <a:p>
            <a:pPr marL="527685" indent="-515620">
              <a:lnSpc>
                <a:spcPct val="100000"/>
              </a:lnSpc>
              <a:spcBef>
                <a:spcPts val="335"/>
              </a:spcBef>
              <a:buSzPct val="89285"/>
              <a:buAutoNum type="arabicPeriod"/>
              <a:tabLst>
                <a:tab pos="527685" algn="l"/>
                <a:tab pos="528320" algn="l"/>
              </a:tabLst>
            </a:pPr>
            <a:r>
              <a:rPr lang="en-US" spc="-10" dirty="0">
                <a:latin typeface="Arial" panose="020B0604020202020204" pitchFamily="34" charset="0"/>
                <a:cs typeface="Arial" panose="020B0604020202020204" pitchFamily="34" charset="0"/>
              </a:rPr>
              <a:t>MAP – Arbitration</a:t>
            </a:r>
          </a:p>
        </p:txBody>
      </p:sp>
    </p:spTree>
    <p:extLst>
      <p:ext uri="{BB962C8B-B14F-4D97-AF65-F5344CB8AC3E}">
        <p14:creationId xmlns:p14="http://schemas.microsoft.com/office/powerpoint/2010/main" val="2878655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914400" y="685800"/>
            <a:ext cx="4798060" cy="627736"/>
          </a:xfrm>
          <a:prstGeom prst="rect">
            <a:avLst/>
          </a:prstGeom>
        </p:spPr>
        <p:txBody>
          <a:bodyPr vert="horz" wrap="square" lIns="0" tIns="12065" rIns="0" bIns="0" rtlCol="0">
            <a:spAutoFit/>
          </a:bodyPr>
          <a:lstStyle/>
          <a:p>
            <a:pPr marL="12700">
              <a:lnSpc>
                <a:spcPct val="100000"/>
              </a:lnSpc>
              <a:spcBef>
                <a:spcPts val="95"/>
              </a:spcBef>
            </a:pPr>
            <a:r>
              <a:rPr sz="4000" b="1" spc="-5" dirty="0">
                <a:latin typeface="Arial" panose="020B0604020202020204" pitchFamily="34" charset="0"/>
                <a:cs typeface="Arial" panose="020B0604020202020204" pitchFamily="34" charset="0"/>
              </a:rPr>
              <a:t>MAP -</a:t>
            </a:r>
            <a:r>
              <a:rPr sz="4000" b="1" spc="-484" dirty="0">
                <a:latin typeface="Arial" panose="020B0604020202020204" pitchFamily="34" charset="0"/>
                <a:cs typeface="Arial" panose="020B0604020202020204" pitchFamily="34" charset="0"/>
              </a:rPr>
              <a:t> </a:t>
            </a:r>
            <a:r>
              <a:rPr sz="4000" b="1" spc="-5" dirty="0">
                <a:latin typeface="Arial" panose="020B0604020202020204" pitchFamily="34" charset="0"/>
                <a:cs typeface="Arial" panose="020B0604020202020204" pitchFamily="34" charset="0"/>
              </a:rPr>
              <a:t>Arbitration</a:t>
            </a:r>
            <a:endParaRPr sz="4000" dirty="0">
              <a:latin typeface="Arial" panose="020B0604020202020204" pitchFamily="34" charset="0"/>
              <a:cs typeface="Arial" panose="020B0604020202020204" pitchFamily="34" charset="0"/>
            </a:endParaRPr>
          </a:p>
        </p:txBody>
      </p:sp>
      <p:sp>
        <p:nvSpPr>
          <p:cNvPr id="5" name="object 5"/>
          <p:cNvSpPr txBox="1"/>
          <p:nvPr/>
        </p:nvSpPr>
        <p:spPr>
          <a:xfrm>
            <a:off x="910652" y="1600200"/>
            <a:ext cx="8138159" cy="4199226"/>
          </a:xfrm>
          <a:prstGeom prst="rect">
            <a:avLst/>
          </a:prstGeom>
        </p:spPr>
        <p:txBody>
          <a:bodyPr vert="horz" wrap="square" lIns="0" tIns="13335" rIns="0" bIns="0" rtlCol="0">
            <a:spAutoFit/>
          </a:bodyPr>
          <a:lstStyle/>
          <a:p>
            <a:pPr marL="355600" marR="5080" indent="-342900">
              <a:lnSpc>
                <a:spcPct val="100000"/>
              </a:lnSpc>
              <a:spcBef>
                <a:spcPts val="100"/>
              </a:spcBef>
              <a:buClr>
                <a:srgbClr val="002060"/>
              </a:buClr>
              <a:buChar char="•"/>
              <a:tabLst>
                <a:tab pos="354965" algn="l"/>
                <a:tab pos="355600" algn="l"/>
              </a:tabLst>
            </a:pPr>
            <a:r>
              <a:rPr lang="en-US" spc="-5" dirty="0">
                <a:latin typeface="Arial" panose="020B0604020202020204" pitchFamily="34" charset="0"/>
                <a:cs typeface="Arial" panose="020B0604020202020204" pitchFamily="34" charset="0"/>
              </a:rPr>
              <a:t>Current MAP </a:t>
            </a:r>
            <a:r>
              <a:rPr lang="en-US" dirty="0">
                <a:latin typeface="Arial" panose="020B0604020202020204" pitchFamily="34" charset="0"/>
                <a:cs typeface="Arial" panose="020B0604020202020204" pitchFamily="34" charset="0"/>
              </a:rPr>
              <a:t>structure - </a:t>
            </a:r>
            <a:r>
              <a:rPr lang="en-US" spc="-5" dirty="0">
                <a:latin typeface="Arial" panose="020B0604020202020204" pitchFamily="34" charset="0"/>
                <a:cs typeface="Arial" panose="020B0604020202020204" pitchFamily="34" charset="0"/>
              </a:rPr>
              <a:t>CAs not required </a:t>
            </a:r>
            <a:r>
              <a:rPr lang="en-US" dirty="0">
                <a:latin typeface="Arial" panose="020B0604020202020204" pitchFamily="34" charset="0"/>
                <a:cs typeface="Arial" panose="020B0604020202020204" pitchFamily="34" charset="0"/>
              </a:rPr>
              <a:t>to </a:t>
            </a:r>
            <a:r>
              <a:rPr lang="en-US" spc="-5" dirty="0">
                <a:latin typeface="Arial" panose="020B0604020202020204" pitchFamily="34" charset="0"/>
                <a:cs typeface="Arial" panose="020B0604020202020204" pitchFamily="34" charset="0"/>
              </a:rPr>
              <a:t>resolve MAP cases, only endeavor  </a:t>
            </a:r>
            <a:r>
              <a:rPr lang="en-US" dirty="0">
                <a:latin typeface="Arial" panose="020B0604020202020204" pitchFamily="34" charset="0"/>
                <a:cs typeface="Arial" panose="020B0604020202020204" pitchFamily="34" charset="0"/>
              </a:rPr>
              <a:t>to</a:t>
            </a:r>
            <a:r>
              <a:rPr lang="en-US" spc="-10"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agree</a:t>
            </a:r>
            <a:endParaRPr lang="en-US" dirty="0">
              <a:latin typeface="Arial" panose="020B0604020202020204" pitchFamily="34" charset="0"/>
              <a:cs typeface="Arial" panose="020B0604020202020204" pitchFamily="34" charset="0"/>
            </a:endParaRPr>
          </a:p>
          <a:p>
            <a:pPr>
              <a:lnSpc>
                <a:spcPct val="100000"/>
              </a:lnSpc>
              <a:spcBef>
                <a:spcPts val="40"/>
              </a:spcBef>
              <a:buClr>
                <a:srgbClr val="002060"/>
              </a:buClr>
              <a:buFont typeface="Arial"/>
              <a:buChar char="•"/>
            </a:pPr>
            <a:endParaRPr lang="en-US" dirty="0">
              <a:latin typeface="Arial" panose="020B0604020202020204" pitchFamily="34" charset="0"/>
              <a:cs typeface="Arial" panose="020B0604020202020204" pitchFamily="34" charset="0"/>
            </a:endParaRPr>
          </a:p>
          <a:p>
            <a:pPr marL="355600" indent="-342900">
              <a:lnSpc>
                <a:spcPct val="100000"/>
              </a:lnSpc>
              <a:buClr>
                <a:srgbClr val="002060"/>
              </a:buClr>
              <a:buChar char="•"/>
              <a:tabLst>
                <a:tab pos="354965" algn="l"/>
                <a:tab pos="355600" algn="l"/>
              </a:tabLst>
            </a:pPr>
            <a:r>
              <a:rPr lang="en-US" dirty="0">
                <a:latin typeface="Arial" panose="020B0604020202020204" pitchFamily="34" charset="0"/>
                <a:cs typeface="Arial" panose="020B0604020202020204" pitchFamily="34" charset="0"/>
              </a:rPr>
              <a:t>Where CAs are unable </a:t>
            </a:r>
            <a:r>
              <a:rPr lang="en-US" spc="-5" dirty="0">
                <a:latin typeface="Arial" panose="020B0604020202020204" pitchFamily="34" charset="0"/>
                <a:cs typeface="Arial" panose="020B0604020202020204" pitchFamily="34" charset="0"/>
              </a:rPr>
              <a:t>to </a:t>
            </a:r>
            <a:r>
              <a:rPr lang="en-US" dirty="0">
                <a:latin typeface="Arial" panose="020B0604020202020204" pitchFamily="34" charset="0"/>
                <a:cs typeface="Arial" panose="020B0604020202020204" pitchFamily="34" charset="0"/>
              </a:rPr>
              <a:t>reach a viable solution, MAP as a whole</a:t>
            </a:r>
            <a:r>
              <a:rPr lang="en-US" spc="-130"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fails</a:t>
            </a:r>
            <a:endParaRPr lang="en-US" dirty="0">
              <a:latin typeface="Arial" panose="020B0604020202020204" pitchFamily="34" charset="0"/>
              <a:cs typeface="Arial" panose="020B0604020202020204" pitchFamily="34" charset="0"/>
            </a:endParaRPr>
          </a:p>
          <a:p>
            <a:pPr>
              <a:lnSpc>
                <a:spcPct val="100000"/>
              </a:lnSpc>
              <a:spcBef>
                <a:spcPts val="45"/>
              </a:spcBef>
              <a:buClr>
                <a:srgbClr val="002060"/>
              </a:buClr>
              <a:buFont typeface="Arial"/>
              <a:buChar char="•"/>
            </a:pPr>
            <a:endParaRPr lang="en-US" dirty="0">
              <a:latin typeface="Arial" panose="020B0604020202020204" pitchFamily="34" charset="0"/>
              <a:cs typeface="Arial" panose="020B0604020202020204" pitchFamily="34" charset="0"/>
            </a:endParaRPr>
          </a:p>
          <a:p>
            <a:pPr marL="355600" marR="6350" indent="-342900">
              <a:lnSpc>
                <a:spcPct val="100000"/>
              </a:lnSpc>
              <a:buClr>
                <a:srgbClr val="002060"/>
              </a:buClr>
              <a:buChar char="•"/>
              <a:tabLst>
                <a:tab pos="354965" algn="l"/>
                <a:tab pos="355600" algn="l"/>
              </a:tabLst>
            </a:pPr>
            <a:r>
              <a:rPr lang="en-US" spc="-5" dirty="0">
                <a:latin typeface="Arial" panose="020B0604020202020204" pitchFamily="34" charset="0"/>
                <a:cs typeface="Arial" panose="020B0604020202020204" pitchFamily="34" charset="0"/>
              </a:rPr>
              <a:t>Newly added paragraph </a:t>
            </a:r>
            <a:r>
              <a:rPr lang="en-US" dirty="0">
                <a:latin typeface="Arial" panose="020B0604020202020204" pitchFamily="34" charset="0"/>
                <a:cs typeface="Arial" panose="020B0604020202020204" pitchFamily="34" charset="0"/>
              </a:rPr>
              <a:t>5 </a:t>
            </a:r>
            <a:r>
              <a:rPr lang="en-US" spc="-5" dirty="0">
                <a:latin typeface="Arial" panose="020B0604020202020204" pitchFamily="34" charset="0"/>
                <a:cs typeface="Arial" panose="020B0604020202020204" pitchFamily="34" charset="0"/>
              </a:rPr>
              <a:t>to Article 25 of the OECD Model Convention provided  </a:t>
            </a:r>
            <a:r>
              <a:rPr lang="en-US" dirty="0">
                <a:latin typeface="Arial" panose="020B0604020202020204" pitchFamily="34" charset="0"/>
                <a:cs typeface="Arial" panose="020B0604020202020204" pitchFamily="34" charset="0"/>
              </a:rPr>
              <a:t>for an arbitration mechanism to supplement</a:t>
            </a:r>
            <a:r>
              <a:rPr lang="en-US" spc="-6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MAP</a:t>
            </a:r>
          </a:p>
          <a:p>
            <a:pPr>
              <a:lnSpc>
                <a:spcPct val="100000"/>
              </a:lnSpc>
              <a:spcBef>
                <a:spcPts val="15"/>
              </a:spcBef>
              <a:buClr>
                <a:srgbClr val="002060"/>
              </a:buClr>
              <a:buFont typeface="Arial"/>
              <a:buChar char="•"/>
            </a:pPr>
            <a:endParaRPr lang="en-US" dirty="0">
              <a:latin typeface="Arial" panose="020B0604020202020204" pitchFamily="34" charset="0"/>
              <a:cs typeface="Arial" panose="020B0604020202020204" pitchFamily="34" charset="0"/>
            </a:endParaRPr>
          </a:p>
          <a:p>
            <a:pPr marL="641350" marR="5080" lvl="1" indent="-342900" algn="just">
              <a:lnSpc>
                <a:spcPct val="100000"/>
              </a:lnSpc>
              <a:buClr>
                <a:srgbClr val="002060"/>
              </a:buClr>
              <a:buChar char="‒"/>
              <a:tabLst>
                <a:tab pos="641350" algn="l"/>
              </a:tabLst>
            </a:pPr>
            <a:r>
              <a:rPr lang="en-US" dirty="0">
                <a:latin typeface="Arial" panose="020B0604020202020204" pitchFamily="34" charset="0"/>
                <a:cs typeface="Arial" panose="020B0604020202020204" pitchFamily="34" charset="0"/>
              </a:rPr>
              <a:t>Where a </a:t>
            </a:r>
            <a:r>
              <a:rPr lang="en-US" spc="-5" dirty="0">
                <a:latin typeface="Arial" panose="020B0604020202020204" pitchFamily="34" charset="0"/>
                <a:cs typeface="Arial" panose="020B0604020202020204" pitchFamily="34" charset="0"/>
              </a:rPr>
              <a:t>person has presented </a:t>
            </a:r>
            <a:r>
              <a:rPr lang="en-US" dirty="0">
                <a:latin typeface="Arial" panose="020B0604020202020204" pitchFamily="34" charset="0"/>
                <a:cs typeface="Arial" panose="020B0604020202020204" pitchFamily="34" charset="0"/>
              </a:rPr>
              <a:t>a </a:t>
            </a:r>
            <a:r>
              <a:rPr lang="en-US" spc="-5" dirty="0">
                <a:latin typeface="Arial" panose="020B0604020202020204" pitchFamily="34" charset="0"/>
                <a:cs typeface="Arial" panose="020B0604020202020204" pitchFamily="34" charset="0"/>
              </a:rPr>
              <a:t>case to the CA under </a:t>
            </a:r>
            <a:r>
              <a:rPr lang="en-US" dirty="0">
                <a:latin typeface="Arial" panose="020B0604020202020204" pitchFamily="34" charset="0"/>
                <a:cs typeface="Arial" panose="020B0604020202020204" pitchFamily="34" charset="0"/>
              </a:rPr>
              <a:t>Article </a:t>
            </a:r>
            <a:r>
              <a:rPr lang="en-US" spc="-5" dirty="0">
                <a:latin typeface="Arial" panose="020B0604020202020204" pitchFamily="34" charset="0"/>
                <a:cs typeface="Arial" panose="020B0604020202020204" pitchFamily="34" charset="0"/>
              </a:rPr>
              <a:t>25(1) and </a:t>
            </a:r>
            <a:r>
              <a:rPr lang="en-US" spc="-70" dirty="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CAs are unable to reach </a:t>
            </a:r>
            <a:r>
              <a:rPr lang="en-US" spc="-5" dirty="0">
                <a:latin typeface="Arial" panose="020B0604020202020204" pitchFamily="34" charset="0"/>
                <a:cs typeface="Arial" panose="020B0604020202020204" pitchFamily="34" charset="0"/>
              </a:rPr>
              <a:t>an </a:t>
            </a:r>
            <a:r>
              <a:rPr lang="en-US" dirty="0">
                <a:latin typeface="Arial" panose="020B0604020202020204" pitchFamily="34" charset="0"/>
                <a:cs typeface="Arial" panose="020B0604020202020204" pitchFamily="34" charset="0"/>
              </a:rPr>
              <a:t>agreement under Article 25(2) within 2 years  from the presentation of </a:t>
            </a:r>
            <a:r>
              <a:rPr lang="en-US" spc="-5" dirty="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case to the other</a:t>
            </a:r>
            <a:r>
              <a:rPr lang="en-US" spc="-65"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CA</a:t>
            </a:r>
            <a:endParaRPr lang="en-US" dirty="0">
              <a:latin typeface="Arial" panose="020B0604020202020204" pitchFamily="34" charset="0"/>
              <a:cs typeface="Arial" panose="020B0604020202020204" pitchFamily="34" charset="0"/>
            </a:endParaRPr>
          </a:p>
          <a:p>
            <a:pPr marL="641350" marR="5715" lvl="1" indent="-342900" algn="just">
              <a:lnSpc>
                <a:spcPct val="100000"/>
              </a:lnSpc>
              <a:spcBef>
                <a:spcPts val="1200"/>
              </a:spcBef>
              <a:buClr>
                <a:srgbClr val="002060"/>
              </a:buClr>
              <a:buChar char="‒"/>
              <a:tabLst>
                <a:tab pos="641350" algn="l"/>
              </a:tabLst>
            </a:pPr>
            <a:r>
              <a:rPr lang="en-US" spc="-5" dirty="0">
                <a:latin typeface="Arial" panose="020B0604020202020204" pitchFamily="34" charset="0"/>
                <a:cs typeface="Arial" panose="020B0604020202020204" pitchFamily="34" charset="0"/>
              </a:rPr>
              <a:t>Any unresolved issues shall </a:t>
            </a:r>
            <a:r>
              <a:rPr lang="en-US" dirty="0">
                <a:latin typeface="Arial" panose="020B0604020202020204" pitchFamily="34" charset="0"/>
                <a:cs typeface="Arial" panose="020B0604020202020204" pitchFamily="34" charset="0"/>
              </a:rPr>
              <a:t>be </a:t>
            </a:r>
            <a:r>
              <a:rPr lang="en-US" spc="-5" dirty="0">
                <a:latin typeface="Arial" panose="020B0604020202020204" pitchFamily="34" charset="0"/>
                <a:cs typeface="Arial" panose="020B0604020202020204" pitchFamily="34" charset="0"/>
              </a:rPr>
              <a:t>submitted to arbitration if </a:t>
            </a:r>
            <a:r>
              <a:rPr lang="en-US" dirty="0">
                <a:latin typeface="Arial" panose="020B0604020202020204" pitchFamily="34" charset="0"/>
                <a:cs typeface="Arial" panose="020B0604020202020204" pitchFamily="34" charset="0"/>
              </a:rPr>
              <a:t>the </a:t>
            </a:r>
            <a:r>
              <a:rPr lang="en-US" spc="-5" dirty="0">
                <a:latin typeface="Arial" panose="020B0604020202020204" pitchFamily="34" charset="0"/>
                <a:cs typeface="Arial" panose="020B0604020202020204" pitchFamily="34" charset="0"/>
              </a:rPr>
              <a:t>person </a:t>
            </a:r>
            <a:r>
              <a:rPr lang="en-US" spc="-70" dirty="0">
                <a:latin typeface="Arial" panose="020B0604020202020204" pitchFamily="34" charset="0"/>
                <a:cs typeface="Arial" panose="020B0604020202020204" pitchFamily="34" charset="0"/>
              </a:rPr>
              <a:t>so  </a:t>
            </a:r>
            <a:r>
              <a:rPr lang="en-US" dirty="0">
                <a:latin typeface="Arial" panose="020B0604020202020204" pitchFamily="34" charset="0"/>
                <a:cs typeface="Arial" panose="020B0604020202020204" pitchFamily="34" charset="0"/>
              </a:rPr>
              <a:t>requests</a:t>
            </a:r>
          </a:p>
          <a:p>
            <a:pPr marL="641350" lvl="1" indent="-342900">
              <a:lnSpc>
                <a:spcPct val="100000"/>
              </a:lnSpc>
              <a:spcBef>
                <a:spcPts val="1200"/>
              </a:spcBef>
              <a:buClr>
                <a:srgbClr val="002060"/>
              </a:buClr>
              <a:buChar char="‒"/>
              <a:tabLst>
                <a:tab pos="640715" algn="l"/>
                <a:tab pos="641350" algn="l"/>
              </a:tabLst>
            </a:pPr>
            <a:r>
              <a:rPr lang="en-US" dirty="0">
                <a:latin typeface="Arial" panose="020B0604020202020204" pitchFamily="34" charset="0"/>
                <a:cs typeface="Arial" panose="020B0604020202020204" pitchFamily="34" charset="0"/>
              </a:rPr>
              <a:t>Recourse not</a:t>
            </a:r>
            <a:r>
              <a:rPr lang="en-US" spc="-2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automatic</a:t>
            </a:r>
          </a:p>
        </p:txBody>
      </p:sp>
    </p:spTree>
    <p:extLst>
      <p:ext uri="{BB962C8B-B14F-4D97-AF65-F5344CB8AC3E}">
        <p14:creationId xmlns:p14="http://schemas.microsoft.com/office/powerpoint/2010/main" val="3466301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688340" y="656285"/>
            <a:ext cx="5331460" cy="627736"/>
          </a:xfrm>
          <a:prstGeom prst="rect">
            <a:avLst/>
          </a:prstGeom>
        </p:spPr>
        <p:txBody>
          <a:bodyPr vert="horz" wrap="square" lIns="0" tIns="12065" rIns="0" bIns="0" rtlCol="0">
            <a:spAutoFit/>
          </a:bodyPr>
          <a:lstStyle/>
          <a:p>
            <a:pPr marL="12700">
              <a:lnSpc>
                <a:spcPct val="100000"/>
              </a:lnSpc>
              <a:spcBef>
                <a:spcPts val="95"/>
              </a:spcBef>
            </a:pPr>
            <a:r>
              <a:rPr lang="en-US" sz="4000" b="1" spc="-5" dirty="0">
                <a:latin typeface="Arial" panose="020B0604020202020204" pitchFamily="34" charset="0"/>
                <a:cs typeface="Arial" panose="020B0604020202020204" pitchFamily="34" charset="0"/>
              </a:rPr>
              <a:t>….. </a:t>
            </a:r>
            <a:r>
              <a:rPr sz="4000" b="1" spc="-5" dirty="0">
                <a:latin typeface="Arial" panose="020B0604020202020204" pitchFamily="34" charset="0"/>
                <a:cs typeface="Arial" panose="020B0604020202020204" pitchFamily="34" charset="0"/>
              </a:rPr>
              <a:t>MAP -</a:t>
            </a:r>
            <a:r>
              <a:rPr sz="4000" b="1" spc="-484" dirty="0">
                <a:latin typeface="Arial" panose="020B0604020202020204" pitchFamily="34" charset="0"/>
                <a:cs typeface="Arial" panose="020B0604020202020204" pitchFamily="34" charset="0"/>
              </a:rPr>
              <a:t> </a:t>
            </a:r>
            <a:r>
              <a:rPr sz="4000" b="1" spc="-5" dirty="0">
                <a:latin typeface="Arial" panose="020B0604020202020204" pitchFamily="34" charset="0"/>
                <a:cs typeface="Arial" panose="020B0604020202020204" pitchFamily="34" charset="0"/>
              </a:rPr>
              <a:t>Arbitration</a:t>
            </a:r>
            <a:endParaRPr sz="4000" dirty="0">
              <a:latin typeface="Arial" panose="020B0604020202020204" pitchFamily="34" charset="0"/>
              <a:cs typeface="Arial" panose="020B0604020202020204" pitchFamily="34" charset="0"/>
            </a:endParaRPr>
          </a:p>
        </p:txBody>
      </p:sp>
      <p:sp>
        <p:nvSpPr>
          <p:cNvPr id="6" name="object 5">
            <a:extLst>
              <a:ext uri="{FF2B5EF4-FFF2-40B4-BE49-F238E27FC236}">
                <a16:creationId xmlns:a16="http://schemas.microsoft.com/office/drawing/2014/main" id="{F9C77404-8D93-C095-C0BC-BD7F57965EDD}"/>
              </a:ext>
            </a:extLst>
          </p:cNvPr>
          <p:cNvSpPr txBox="1"/>
          <p:nvPr/>
        </p:nvSpPr>
        <p:spPr>
          <a:xfrm>
            <a:off x="780694" y="1569465"/>
            <a:ext cx="8138159" cy="3260508"/>
          </a:xfrm>
          <a:prstGeom prst="rect">
            <a:avLst/>
          </a:prstGeom>
        </p:spPr>
        <p:txBody>
          <a:bodyPr vert="horz" wrap="square" lIns="0" tIns="13335" rIns="0" bIns="0" rtlCol="0">
            <a:spAutoFit/>
          </a:bodyPr>
          <a:lstStyle/>
          <a:p>
            <a:pPr marL="355600" indent="-342900">
              <a:lnSpc>
                <a:spcPct val="100000"/>
              </a:lnSpc>
              <a:spcBef>
                <a:spcPts val="1680"/>
              </a:spcBef>
              <a:buSzPct val="50000"/>
              <a:buFont typeface="Wingdings"/>
              <a:buChar char=""/>
              <a:tabLst>
                <a:tab pos="354965" algn="l"/>
                <a:tab pos="355600" algn="l"/>
                <a:tab pos="3566160" algn="l"/>
              </a:tabLst>
            </a:pPr>
            <a:r>
              <a:rPr lang="en-US" dirty="0">
                <a:latin typeface="Arial" panose="020B0604020202020204" pitchFamily="34" charset="0"/>
                <a:cs typeface="Arial" panose="020B0604020202020204" pitchFamily="34" charset="0"/>
              </a:rPr>
              <a:t>Issues not resolved</a:t>
            </a:r>
            <a:r>
              <a:rPr lang="en-US" spc="-7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by</a:t>
            </a:r>
            <a:r>
              <a:rPr lang="en-US" spc="-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CAs themselves</a:t>
            </a:r>
          </a:p>
          <a:p>
            <a:pPr marL="355600" indent="-342900">
              <a:lnSpc>
                <a:spcPct val="100000"/>
              </a:lnSpc>
              <a:spcBef>
                <a:spcPts val="1680"/>
              </a:spcBef>
              <a:buSzPct val="50000"/>
              <a:buFont typeface="Wingdings"/>
              <a:buChar char=""/>
              <a:tabLst>
                <a:tab pos="354965" algn="l"/>
                <a:tab pos="355600" algn="l"/>
              </a:tabLst>
            </a:pPr>
            <a:r>
              <a:rPr dirty="0">
                <a:latin typeface="Arial" panose="020B0604020202020204" pitchFamily="34" charset="0"/>
                <a:cs typeface="Arial" panose="020B0604020202020204" pitchFamily="34" charset="0"/>
              </a:rPr>
              <a:t>Taxpayer’s choice to request for</a:t>
            </a:r>
            <a:r>
              <a:rPr spc="-15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arbitration</a:t>
            </a:r>
            <a:endParaRPr dirty="0">
              <a:latin typeface="Arial" panose="020B0604020202020204" pitchFamily="34" charset="0"/>
              <a:cs typeface="Arial" panose="020B0604020202020204" pitchFamily="34" charset="0"/>
            </a:endParaRPr>
          </a:p>
          <a:p>
            <a:pPr marL="355600" indent="-342900">
              <a:lnSpc>
                <a:spcPct val="100000"/>
              </a:lnSpc>
              <a:spcBef>
                <a:spcPts val="1680"/>
              </a:spcBef>
              <a:buSzPct val="50000"/>
              <a:buFont typeface="Wingdings"/>
              <a:buChar char=""/>
              <a:tabLst>
                <a:tab pos="354965" algn="l"/>
                <a:tab pos="355600" algn="l"/>
              </a:tabLst>
            </a:pPr>
            <a:r>
              <a:rPr dirty="0">
                <a:latin typeface="Arial" panose="020B0604020202020204" pitchFamily="34" charset="0"/>
                <a:cs typeface="Arial" panose="020B0604020202020204" pitchFamily="34" charset="0"/>
              </a:rPr>
              <a:t>Arbitration can be invoked only for actual cases [not for</a:t>
            </a:r>
            <a:r>
              <a:rPr spc="-21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probabilities]</a:t>
            </a:r>
          </a:p>
          <a:p>
            <a:pPr marL="355600" indent="-342900">
              <a:lnSpc>
                <a:spcPct val="100000"/>
              </a:lnSpc>
              <a:spcBef>
                <a:spcPts val="1685"/>
              </a:spcBef>
              <a:buSzPct val="50000"/>
              <a:buFont typeface="Wingdings"/>
              <a:buChar char=""/>
              <a:tabLst>
                <a:tab pos="354965" algn="l"/>
                <a:tab pos="355600" algn="l"/>
              </a:tabLst>
            </a:pPr>
            <a:r>
              <a:rPr dirty="0">
                <a:latin typeface="Arial" panose="020B0604020202020204" pitchFamily="34" charset="0"/>
                <a:cs typeface="Arial" panose="020B0604020202020204" pitchFamily="34" charset="0"/>
              </a:rPr>
              <a:t>Results of arbitration are binding on CAs only if accepted by</a:t>
            </a:r>
            <a:r>
              <a:rPr spc="-22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taxpayer</a:t>
            </a:r>
          </a:p>
          <a:p>
            <a:pPr marL="355600" indent="-342900">
              <a:lnSpc>
                <a:spcPct val="100000"/>
              </a:lnSpc>
              <a:spcBef>
                <a:spcPts val="1680"/>
              </a:spcBef>
              <a:buSzPct val="50000"/>
              <a:buFont typeface="Wingdings"/>
              <a:buChar char=""/>
              <a:tabLst>
                <a:tab pos="354965" algn="l"/>
                <a:tab pos="355600" algn="l"/>
              </a:tabLst>
            </a:pPr>
            <a:r>
              <a:rPr dirty="0">
                <a:latin typeface="Arial" panose="020B0604020202020204" pitchFamily="34" charset="0"/>
                <a:cs typeface="Arial" panose="020B0604020202020204" pitchFamily="34" charset="0"/>
              </a:rPr>
              <a:t>Consensus on suspension of collection of tax during MAP</a:t>
            </a:r>
            <a:r>
              <a:rPr spc="-18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process</a:t>
            </a:r>
          </a:p>
          <a:p>
            <a:pPr marL="355600" indent="-342900">
              <a:lnSpc>
                <a:spcPct val="100000"/>
              </a:lnSpc>
              <a:spcBef>
                <a:spcPts val="1680"/>
              </a:spcBef>
              <a:buSzPct val="50000"/>
              <a:buFont typeface="Wingdings"/>
              <a:buChar char=""/>
              <a:tabLst>
                <a:tab pos="354965" algn="l"/>
                <a:tab pos="355600" algn="l"/>
              </a:tabLst>
            </a:pPr>
            <a:r>
              <a:rPr dirty="0">
                <a:latin typeface="Arial" panose="020B0604020202020204" pitchFamily="34" charset="0"/>
                <a:cs typeface="Arial" panose="020B0604020202020204" pitchFamily="34" charset="0"/>
              </a:rPr>
              <a:t>No arbitration if domestic court in either CS rules on the same</a:t>
            </a:r>
            <a:r>
              <a:rPr spc="-204"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issue</a:t>
            </a:r>
          </a:p>
          <a:p>
            <a:pPr marL="355600" indent="-342900">
              <a:lnSpc>
                <a:spcPct val="100000"/>
              </a:lnSpc>
              <a:spcBef>
                <a:spcPts val="1680"/>
              </a:spcBef>
              <a:buSzPct val="50000"/>
              <a:buFont typeface="Wingdings"/>
              <a:buChar char=""/>
              <a:tabLst>
                <a:tab pos="354965" algn="l"/>
                <a:tab pos="355600" algn="l"/>
              </a:tabLst>
            </a:pPr>
            <a:r>
              <a:rPr dirty="0">
                <a:latin typeface="Arial" panose="020B0604020202020204" pitchFamily="34" charset="0"/>
                <a:cs typeface="Arial" panose="020B0604020202020204" pitchFamily="34" charset="0"/>
              </a:rPr>
              <a:t>CS need to agree bilateral on mechanics of Arbitration</a:t>
            </a:r>
            <a:r>
              <a:rPr spc="-17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process</a:t>
            </a:r>
          </a:p>
        </p:txBody>
      </p:sp>
    </p:spTree>
    <p:extLst>
      <p:ext uri="{BB962C8B-B14F-4D97-AF65-F5344CB8AC3E}">
        <p14:creationId xmlns:p14="http://schemas.microsoft.com/office/powerpoint/2010/main" val="3330233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A993EE92-6B74-7470-E4AE-1DC268F6EB2B}"/>
              </a:ext>
            </a:extLst>
          </p:cNvPr>
          <p:cNvSpPr/>
          <p:nvPr/>
        </p:nvSpPr>
        <p:spPr>
          <a:xfrm>
            <a:off x="457200" y="337278"/>
            <a:ext cx="8851900" cy="5867400"/>
          </a:xfrm>
          <a:prstGeom prst="rect">
            <a:avLst/>
          </a:prstGeom>
          <a:blipFill>
            <a:blip r:embed="rId2" cstate="print"/>
            <a:stretch>
              <a:fillRect/>
            </a:stretch>
          </a:blipFill>
        </p:spPr>
        <p:txBody>
          <a:bodyPr wrap="square" lIns="0" tIns="0" rIns="0" bIns="0" rtlCol="0"/>
          <a:lstStyle/>
          <a:p>
            <a:endParaRPr dirty="0"/>
          </a:p>
        </p:txBody>
      </p:sp>
      <p:sp>
        <p:nvSpPr>
          <p:cNvPr id="8" name="object 4">
            <a:extLst>
              <a:ext uri="{FF2B5EF4-FFF2-40B4-BE49-F238E27FC236}">
                <a16:creationId xmlns:a16="http://schemas.microsoft.com/office/drawing/2014/main" id="{8708C259-66D4-CE94-D221-B04ED9486456}"/>
              </a:ext>
            </a:extLst>
          </p:cNvPr>
          <p:cNvSpPr txBox="1"/>
          <p:nvPr/>
        </p:nvSpPr>
        <p:spPr>
          <a:xfrm>
            <a:off x="3352800" y="2057400"/>
            <a:ext cx="2312670" cy="482600"/>
          </a:xfrm>
          <a:prstGeom prst="rect">
            <a:avLst/>
          </a:prstGeom>
        </p:spPr>
        <p:txBody>
          <a:bodyPr vert="horz" wrap="square" lIns="0" tIns="12700" rIns="0" bIns="0" rtlCol="0">
            <a:spAutoFit/>
          </a:bodyPr>
          <a:lstStyle/>
          <a:p>
            <a:pPr marL="12700">
              <a:lnSpc>
                <a:spcPct val="100000"/>
              </a:lnSpc>
              <a:spcBef>
                <a:spcPts val="100"/>
              </a:spcBef>
            </a:pPr>
            <a:r>
              <a:rPr sz="3000" b="1" i="1" spc="-5" dirty="0">
                <a:solidFill>
                  <a:srgbClr val="FFFFFF"/>
                </a:solidFill>
                <a:latin typeface="Arial"/>
                <a:cs typeface="Arial"/>
              </a:rPr>
              <a:t>Thank</a:t>
            </a:r>
            <a:r>
              <a:rPr sz="3000" b="1" i="1" spc="-70" dirty="0">
                <a:solidFill>
                  <a:srgbClr val="FFFFFF"/>
                </a:solidFill>
                <a:latin typeface="Arial"/>
                <a:cs typeface="Arial"/>
              </a:rPr>
              <a:t> </a:t>
            </a:r>
            <a:r>
              <a:rPr sz="3000" b="1" i="1" spc="-5" dirty="0">
                <a:solidFill>
                  <a:srgbClr val="FFFFFF"/>
                </a:solidFill>
                <a:latin typeface="Arial"/>
                <a:cs typeface="Arial"/>
              </a:rPr>
              <a:t>you</a:t>
            </a:r>
            <a:endParaRPr sz="3000" i="1" dirty="0">
              <a:latin typeface="Arial"/>
              <a:cs typeface="Arial"/>
            </a:endParaRPr>
          </a:p>
        </p:txBody>
      </p:sp>
      <p:sp>
        <p:nvSpPr>
          <p:cNvPr id="9" name="object 4">
            <a:extLst>
              <a:ext uri="{FF2B5EF4-FFF2-40B4-BE49-F238E27FC236}">
                <a16:creationId xmlns:a16="http://schemas.microsoft.com/office/drawing/2014/main" id="{F2CC4517-537B-C51F-4E75-DCE65EF9DB03}"/>
              </a:ext>
            </a:extLst>
          </p:cNvPr>
          <p:cNvSpPr txBox="1"/>
          <p:nvPr/>
        </p:nvSpPr>
        <p:spPr>
          <a:xfrm>
            <a:off x="228600" y="5334000"/>
            <a:ext cx="3529966" cy="669414"/>
          </a:xfrm>
          <a:prstGeom prst="rect">
            <a:avLst/>
          </a:prstGeom>
        </p:spPr>
        <p:txBody>
          <a:bodyPr vert="horz" wrap="square" lIns="0" tIns="12700" rIns="0" bIns="0" rtlCol="0">
            <a:spAutoFit/>
          </a:bodyPr>
          <a:lstStyle/>
          <a:p>
            <a:pPr marL="433705">
              <a:lnSpc>
                <a:spcPct val="100000"/>
              </a:lnSpc>
              <a:spcBef>
                <a:spcPts val="790"/>
              </a:spcBef>
            </a:pPr>
            <a:r>
              <a:rPr lang="en-US" spc="-5" dirty="0">
                <a:solidFill>
                  <a:schemeClr val="bg1"/>
                </a:solidFill>
                <a:latin typeface="Arial"/>
                <a:cs typeface="Arial"/>
              </a:rPr>
              <a:t>Presenter - K.R. Girish</a:t>
            </a:r>
          </a:p>
          <a:p>
            <a:pPr marL="433705">
              <a:lnSpc>
                <a:spcPct val="100000"/>
              </a:lnSpc>
              <a:spcBef>
                <a:spcPts val="790"/>
              </a:spcBef>
            </a:pPr>
            <a:r>
              <a:rPr lang="en-US" i="1" spc="-5" dirty="0">
                <a:solidFill>
                  <a:schemeClr val="bg1"/>
                </a:solidFill>
                <a:latin typeface="Arial"/>
                <a:cs typeface="Arial"/>
              </a:rPr>
              <a:t>Email: </a:t>
            </a:r>
            <a:r>
              <a:rPr lang="en-US" spc="-5" dirty="0">
                <a:solidFill>
                  <a:schemeClr val="bg1"/>
                </a:solidFill>
                <a:latin typeface="Arial"/>
                <a:cs typeface="Arial"/>
              </a:rPr>
              <a:t>krgirish@krgirish.com</a:t>
            </a:r>
            <a:endParaRPr lang="en-US" dirty="0">
              <a:solidFill>
                <a:schemeClr val="bg1"/>
              </a:solidFill>
              <a:latin typeface="Arial"/>
              <a:cs typeface="Arial"/>
            </a:endParaRPr>
          </a:p>
        </p:txBody>
      </p:sp>
      <p:sp>
        <p:nvSpPr>
          <p:cNvPr id="10" name="object 4">
            <a:extLst>
              <a:ext uri="{FF2B5EF4-FFF2-40B4-BE49-F238E27FC236}">
                <a16:creationId xmlns:a16="http://schemas.microsoft.com/office/drawing/2014/main" id="{93D1A732-4A19-2473-A449-E716D5008B8D}"/>
              </a:ext>
            </a:extLst>
          </p:cNvPr>
          <p:cNvSpPr txBox="1"/>
          <p:nvPr/>
        </p:nvSpPr>
        <p:spPr>
          <a:xfrm>
            <a:off x="3646170" y="5334000"/>
            <a:ext cx="4038600" cy="669414"/>
          </a:xfrm>
          <a:prstGeom prst="rect">
            <a:avLst/>
          </a:prstGeom>
        </p:spPr>
        <p:txBody>
          <a:bodyPr vert="horz" wrap="square" lIns="0" tIns="12700" rIns="0" bIns="0" rtlCol="0">
            <a:spAutoFit/>
          </a:bodyPr>
          <a:lstStyle/>
          <a:p>
            <a:pPr marL="433705">
              <a:lnSpc>
                <a:spcPct val="100000"/>
              </a:lnSpc>
              <a:spcBef>
                <a:spcPts val="790"/>
              </a:spcBef>
            </a:pPr>
            <a:r>
              <a:rPr lang="en-US" spc="-5" dirty="0">
                <a:solidFill>
                  <a:schemeClr val="bg1"/>
                </a:solidFill>
                <a:latin typeface="Arial"/>
                <a:cs typeface="Arial"/>
              </a:rPr>
              <a:t>Moderator – Mukesh Butani</a:t>
            </a:r>
          </a:p>
          <a:p>
            <a:pPr marL="433705">
              <a:lnSpc>
                <a:spcPct val="100000"/>
              </a:lnSpc>
              <a:spcBef>
                <a:spcPts val="790"/>
              </a:spcBef>
            </a:pPr>
            <a:r>
              <a:rPr lang="en-US" i="1" spc="-5" dirty="0">
                <a:solidFill>
                  <a:schemeClr val="bg1"/>
                </a:solidFill>
                <a:latin typeface="Arial"/>
                <a:cs typeface="Arial"/>
              </a:rPr>
              <a:t>Email: </a:t>
            </a:r>
            <a:r>
              <a:rPr lang="en-US" spc="-5" dirty="0">
                <a:solidFill>
                  <a:schemeClr val="bg1"/>
                </a:solidFill>
                <a:latin typeface="Arial"/>
                <a:cs typeface="Arial"/>
              </a:rPr>
              <a:t>mukesh.butani@bmrlegal.in</a:t>
            </a:r>
            <a:endParaRPr lang="en-US" dirty="0">
              <a:solidFill>
                <a:schemeClr val="bg1"/>
              </a:solidFill>
              <a:latin typeface="Arial"/>
              <a:cs typeface="Arial"/>
            </a:endParaRPr>
          </a:p>
        </p:txBody>
      </p:sp>
    </p:spTree>
    <p:extLst>
      <p:ext uri="{BB962C8B-B14F-4D97-AF65-F5344CB8AC3E}">
        <p14:creationId xmlns:p14="http://schemas.microsoft.com/office/powerpoint/2010/main" val="1067643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5494" y="498475"/>
            <a:ext cx="8169631" cy="628377"/>
          </a:xfrm>
          <a:prstGeom prst="rect">
            <a:avLst/>
          </a:prstGeom>
        </p:spPr>
        <p:txBody>
          <a:bodyPr vert="horz" wrap="square" lIns="0" tIns="12700" rIns="0" bIns="0" rtlCol="0">
            <a:spAutoFit/>
          </a:bodyPr>
          <a:lstStyle/>
          <a:p>
            <a:pPr marL="12700">
              <a:lnSpc>
                <a:spcPct val="100000"/>
              </a:lnSpc>
              <a:spcBef>
                <a:spcPts val="100"/>
              </a:spcBef>
              <a:tabLst>
                <a:tab pos="1078230" algn="l"/>
              </a:tabLst>
            </a:pPr>
            <a:r>
              <a:rPr lang="en-US" sz="4000" b="1" spc="-5" dirty="0">
                <a:latin typeface="Arial" panose="020B0604020202020204" pitchFamily="34" charset="0"/>
                <a:cs typeface="Arial" panose="020B0604020202020204" pitchFamily="34" charset="0"/>
              </a:rPr>
              <a:t>MAP - Overview</a:t>
            </a:r>
            <a:endParaRPr sz="4000" dirty="0">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C6C9F0D3-A4A8-2AF6-CE0B-344DC05AA656}"/>
              </a:ext>
            </a:extLst>
          </p:cNvPr>
          <p:cNvSpPr txBox="1"/>
          <p:nvPr/>
        </p:nvSpPr>
        <p:spPr>
          <a:xfrm>
            <a:off x="914400" y="1371600"/>
            <a:ext cx="8822690" cy="4607030"/>
          </a:xfrm>
          <a:prstGeom prst="rect">
            <a:avLst/>
          </a:prstGeom>
        </p:spPr>
        <p:txBody>
          <a:bodyPr vert="horz" wrap="square" lIns="0" tIns="13335" rIns="0" bIns="0" rtlCol="0">
            <a:spAutoFit/>
          </a:bodyPr>
          <a:lstStyle/>
          <a:p>
            <a:pPr marL="355600" indent="-342900">
              <a:lnSpc>
                <a:spcPct val="100000"/>
              </a:lnSpc>
              <a:spcBef>
                <a:spcPts val="1180"/>
              </a:spcBef>
              <a:buClr>
                <a:srgbClr val="002060"/>
              </a:buClr>
              <a:buChar char="•"/>
              <a:tabLst>
                <a:tab pos="354965" algn="l"/>
                <a:tab pos="355600" algn="l"/>
              </a:tabLst>
            </a:pPr>
            <a:r>
              <a:rPr lang="en-US" dirty="0">
                <a:latin typeface="Arial" panose="020B0604020202020204" pitchFamily="34" charset="0"/>
                <a:cs typeface="Arial" panose="020B0604020202020204" pitchFamily="34" charset="0"/>
              </a:rPr>
              <a:t>Mutual Agreement Procedure (‘MAP’)</a:t>
            </a:r>
            <a:r>
              <a:rPr lang="en-US" spc="-5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is</a:t>
            </a:r>
          </a:p>
          <a:p>
            <a:pPr marL="1041400" lvl="1" indent="-394335">
              <a:lnSpc>
                <a:spcPct val="100000"/>
              </a:lnSpc>
              <a:spcBef>
                <a:spcPts val="1080"/>
              </a:spcBef>
              <a:buClr>
                <a:srgbClr val="002060"/>
              </a:buClr>
              <a:buChar char="–"/>
              <a:tabLst>
                <a:tab pos="1040765" algn="l"/>
                <a:tab pos="1041400" algn="l"/>
              </a:tabLst>
            </a:pPr>
            <a:r>
              <a:rPr lang="en-US" dirty="0">
                <a:latin typeface="Arial" panose="020B0604020202020204" pitchFamily="34" charset="0"/>
                <a:cs typeface="Arial" panose="020B0604020202020204" pitchFamily="34" charset="0"/>
              </a:rPr>
              <a:t>an alternate</a:t>
            </a:r>
            <a:r>
              <a:rPr lang="en-US" spc="-2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mechanism</a:t>
            </a:r>
          </a:p>
          <a:p>
            <a:pPr marL="1041400" lvl="1" indent="-394335">
              <a:lnSpc>
                <a:spcPct val="100000"/>
              </a:lnSpc>
              <a:spcBef>
                <a:spcPts val="1080"/>
              </a:spcBef>
              <a:buClr>
                <a:srgbClr val="002060"/>
              </a:buClr>
              <a:buChar char="–"/>
              <a:tabLst>
                <a:tab pos="1040765" algn="l"/>
                <a:tab pos="1041400" algn="l"/>
              </a:tabLst>
            </a:pPr>
            <a:r>
              <a:rPr lang="en-US" dirty="0">
                <a:latin typeface="Arial" panose="020B0604020202020204" pitchFamily="34" charset="0"/>
                <a:cs typeface="Arial" panose="020B0604020202020204" pitchFamily="34" charset="0"/>
              </a:rPr>
              <a:t>for </a:t>
            </a:r>
            <a:r>
              <a:rPr lang="en-US" spc="-5" dirty="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resolution of international tax and transfer pricing</a:t>
            </a:r>
            <a:r>
              <a:rPr lang="en-US" spc="-1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disputes</a:t>
            </a:r>
          </a:p>
          <a:p>
            <a:pPr marL="1041400" lvl="1" indent="-394335">
              <a:lnSpc>
                <a:spcPct val="100000"/>
              </a:lnSpc>
              <a:spcBef>
                <a:spcPts val="1080"/>
              </a:spcBef>
              <a:buClr>
                <a:srgbClr val="002060"/>
              </a:buClr>
              <a:buChar char="–"/>
              <a:tabLst>
                <a:tab pos="1040765" algn="l"/>
                <a:tab pos="1041400" algn="l"/>
              </a:tabLst>
            </a:pPr>
            <a:r>
              <a:rPr lang="en-US" dirty="0">
                <a:latin typeface="Arial" panose="020B0604020202020204" pitchFamily="34" charset="0"/>
                <a:cs typeface="Arial" panose="020B0604020202020204" pitchFamily="34" charset="0"/>
              </a:rPr>
              <a:t>which are not in accordance with </a:t>
            </a:r>
            <a:r>
              <a:rPr lang="en-US" spc="-5" dirty="0">
                <a:latin typeface="Arial" panose="020B0604020202020204" pitchFamily="34" charset="0"/>
                <a:cs typeface="Arial" panose="020B0604020202020204" pitchFamily="34" charset="0"/>
              </a:rPr>
              <a:t>tax</a:t>
            </a:r>
            <a:r>
              <a:rPr lang="en-US" spc="-6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Treaty</a:t>
            </a:r>
          </a:p>
          <a:p>
            <a:pPr marL="355600" indent="-342900">
              <a:lnSpc>
                <a:spcPct val="100000"/>
              </a:lnSpc>
              <a:spcBef>
                <a:spcPts val="1080"/>
              </a:spcBef>
              <a:buClr>
                <a:srgbClr val="002060"/>
              </a:buClr>
              <a:buChar char="•"/>
              <a:tabLst>
                <a:tab pos="354965" algn="l"/>
                <a:tab pos="355600" algn="l"/>
              </a:tabLst>
            </a:pPr>
            <a:r>
              <a:rPr lang="en-US" dirty="0">
                <a:latin typeface="Arial" panose="020B0604020202020204" pitchFamily="34" charset="0"/>
                <a:cs typeface="Arial" panose="020B0604020202020204" pitchFamily="34" charset="0"/>
              </a:rPr>
              <a:t>Resolution of disputes</a:t>
            </a:r>
            <a:r>
              <a:rPr lang="en-US" spc="-3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through</a:t>
            </a:r>
          </a:p>
          <a:p>
            <a:pPr marL="1041400" lvl="1" indent="-394335">
              <a:lnSpc>
                <a:spcPct val="100000"/>
              </a:lnSpc>
              <a:spcBef>
                <a:spcPts val="1080"/>
              </a:spcBef>
              <a:buClr>
                <a:srgbClr val="002060"/>
              </a:buClr>
              <a:buChar char="–"/>
              <a:tabLst>
                <a:tab pos="1040765" algn="l"/>
                <a:tab pos="1041400" algn="l"/>
              </a:tabLst>
            </a:pPr>
            <a:r>
              <a:rPr lang="en-US" dirty="0">
                <a:latin typeface="Arial" panose="020B0604020202020204" pitchFamily="34" charset="0"/>
                <a:cs typeface="Arial" panose="020B0604020202020204" pitchFamily="34" charset="0"/>
              </a:rPr>
              <a:t>the intervention of </a:t>
            </a:r>
            <a:r>
              <a:rPr lang="en-US" spc="-5" dirty="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Competent Authorities (‘CAs’) of each</a:t>
            </a:r>
            <a:r>
              <a:rPr lang="en-US" spc="-1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state</a:t>
            </a:r>
          </a:p>
          <a:p>
            <a:pPr marL="1041400" marR="5080" lvl="1" indent="-394335">
              <a:lnSpc>
                <a:spcPct val="150000"/>
              </a:lnSpc>
              <a:buClr>
                <a:srgbClr val="002060"/>
              </a:buClr>
              <a:buChar char="–"/>
              <a:tabLst>
                <a:tab pos="1040765" algn="l"/>
                <a:tab pos="1041400" algn="l"/>
                <a:tab pos="1616075" algn="l"/>
                <a:tab pos="1988185" algn="l"/>
                <a:tab pos="2740660" algn="l"/>
                <a:tab pos="3112135" algn="l"/>
                <a:tab pos="3420745" algn="l"/>
                <a:tab pos="4453255" algn="l"/>
                <a:tab pos="5740400" algn="l"/>
                <a:tab pos="6709409" algn="l"/>
                <a:tab pos="7958455" algn="l"/>
                <a:tab pos="8456930" algn="l"/>
              </a:tabLst>
            </a:pPr>
            <a:r>
              <a:rPr lang="en-US" dirty="0">
                <a:latin typeface="Arial" panose="020B0604020202020204" pitchFamily="34" charset="0"/>
                <a:cs typeface="Arial" panose="020B0604020202020204" pitchFamily="34" charset="0"/>
              </a:rPr>
              <a:t>Aim	</a:t>
            </a:r>
            <a:r>
              <a:rPr lang="en-US" spc="-5" dirty="0">
                <a:latin typeface="Arial" panose="020B0604020202020204" pitchFamily="34" charset="0"/>
                <a:cs typeface="Arial" panose="020B0604020202020204" pitchFamily="34" charset="0"/>
              </a:rPr>
              <a:t>t</a:t>
            </a:r>
            <a:r>
              <a:rPr lang="en-US" dirty="0">
                <a:latin typeface="Arial" panose="020B0604020202020204" pitchFamily="34" charset="0"/>
                <a:cs typeface="Arial" panose="020B0604020202020204" pitchFamily="34" charset="0"/>
              </a:rPr>
              <a:t>o	arrive	</a:t>
            </a:r>
            <a:r>
              <a:rPr lang="en-US" spc="-5"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t	a	m</a:t>
            </a:r>
            <a:r>
              <a:rPr lang="en-US" spc="-5" dirty="0">
                <a:latin typeface="Arial" panose="020B0604020202020204" pitchFamily="34" charset="0"/>
                <a:cs typeface="Arial" panose="020B0604020202020204" pitchFamily="34" charset="0"/>
              </a:rPr>
              <a:t>utuall</a:t>
            </a:r>
            <a:r>
              <a:rPr lang="en-US" dirty="0">
                <a:latin typeface="Arial" panose="020B0604020202020204" pitchFamily="34" charset="0"/>
                <a:cs typeface="Arial" panose="020B0604020202020204" pitchFamily="34" charset="0"/>
              </a:rPr>
              <a:t>y	</a:t>
            </a:r>
            <a:r>
              <a:rPr lang="en-US" spc="-5" dirty="0">
                <a:latin typeface="Arial" panose="020B0604020202020204" pitchFamily="34" charset="0"/>
                <a:cs typeface="Arial" panose="020B0604020202020204" pitchFamily="34" charset="0"/>
              </a:rPr>
              <a:t>acceptabl</a:t>
            </a:r>
            <a:r>
              <a:rPr lang="en-US" dirty="0">
                <a:latin typeface="Arial" panose="020B0604020202020204" pitchFamily="34" charset="0"/>
                <a:cs typeface="Arial" panose="020B0604020202020204" pitchFamily="34" charset="0"/>
              </a:rPr>
              <a:t>e	s</a:t>
            </a:r>
            <a:r>
              <a:rPr lang="en-US" spc="-5" dirty="0">
                <a:latin typeface="Arial" panose="020B0604020202020204" pitchFamily="34" charset="0"/>
                <a:cs typeface="Arial" panose="020B0604020202020204" pitchFamily="34" charset="0"/>
              </a:rPr>
              <a:t>olutio</a:t>
            </a:r>
            <a:r>
              <a:rPr lang="en-US" dirty="0">
                <a:latin typeface="Arial" panose="020B0604020202020204" pitchFamily="34" charset="0"/>
                <a:cs typeface="Arial" panose="020B0604020202020204" pitchFamily="34" charset="0"/>
              </a:rPr>
              <a:t>n	(resolution	</a:t>
            </a:r>
            <a:r>
              <a:rPr lang="en-US" spc="-5" dirty="0">
                <a:latin typeface="Arial" panose="020B0604020202020204" pitchFamily="34" charset="0"/>
                <a:cs typeface="Arial" panose="020B0604020202020204" pitchFamily="34" charset="0"/>
              </a:rPr>
              <a:t>no</a:t>
            </a:r>
            <a:r>
              <a:rPr lang="en-US" dirty="0">
                <a:latin typeface="Arial" panose="020B0604020202020204" pitchFamily="34" charset="0"/>
                <a:cs typeface="Arial" panose="020B0604020202020204" pitchFamily="34" charset="0"/>
              </a:rPr>
              <a:t>t	a  compulsion for </a:t>
            </a:r>
            <a:r>
              <a:rPr lang="en-US" spc="-5" dirty="0">
                <a:latin typeface="Arial" panose="020B0604020202020204" pitchFamily="34" charset="0"/>
                <a:cs typeface="Arial" panose="020B0604020202020204" pitchFamily="34" charset="0"/>
              </a:rPr>
              <a:t>the</a:t>
            </a:r>
            <a:r>
              <a:rPr lang="en-US" spc="-3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CAs</a:t>
            </a:r>
          </a:p>
          <a:p>
            <a:pPr marL="355600" marR="5080" indent="-342900">
              <a:lnSpc>
                <a:spcPct val="150000"/>
              </a:lnSpc>
              <a:buClr>
                <a:srgbClr val="002060"/>
              </a:buClr>
              <a:buChar char="•"/>
              <a:tabLst>
                <a:tab pos="354965" algn="l"/>
                <a:tab pos="355600" algn="l"/>
              </a:tabLst>
            </a:pPr>
            <a:r>
              <a:rPr lang="en-US" spc="-5" dirty="0">
                <a:latin typeface="Arial" panose="020B0604020202020204" pitchFamily="34" charset="0"/>
                <a:cs typeface="Arial" panose="020B0604020202020204" pitchFamily="34" charset="0"/>
              </a:rPr>
              <a:t>Relief </a:t>
            </a:r>
            <a:r>
              <a:rPr lang="en-US" dirty="0">
                <a:latin typeface="Arial" panose="020B0604020202020204" pitchFamily="34" charset="0"/>
                <a:cs typeface="Arial" panose="020B0604020202020204" pitchFamily="34" charset="0"/>
              </a:rPr>
              <a:t>through MAP </a:t>
            </a:r>
            <a:r>
              <a:rPr lang="en-US" spc="-5" dirty="0">
                <a:latin typeface="Arial" panose="020B0604020202020204" pitchFamily="34" charset="0"/>
                <a:cs typeface="Arial" panose="020B0604020202020204" pitchFamily="34" charset="0"/>
              </a:rPr>
              <a:t>possible </a:t>
            </a:r>
            <a:r>
              <a:rPr lang="en-US" dirty="0">
                <a:latin typeface="Arial" panose="020B0604020202020204" pitchFamily="34" charset="0"/>
                <a:cs typeface="Arial" panose="020B0604020202020204" pitchFamily="34" charset="0"/>
              </a:rPr>
              <a:t>irrespective </a:t>
            </a:r>
            <a:r>
              <a:rPr lang="en-US" spc="-5" dirty="0">
                <a:latin typeface="Arial" panose="020B0604020202020204" pitchFamily="34" charset="0"/>
                <a:cs typeface="Arial" panose="020B0604020202020204" pitchFamily="34" charset="0"/>
              </a:rPr>
              <a:t>of </a:t>
            </a:r>
            <a:r>
              <a:rPr lang="en-US" dirty="0">
                <a:latin typeface="Arial" panose="020B0604020202020204" pitchFamily="34" charset="0"/>
                <a:cs typeface="Arial" panose="020B0604020202020204" pitchFamily="34" charset="0"/>
              </a:rPr>
              <a:t>remedies </a:t>
            </a:r>
            <a:r>
              <a:rPr lang="en-US" spc="-5" dirty="0">
                <a:latin typeface="Arial" panose="020B0604020202020204" pitchFamily="34" charset="0"/>
                <a:cs typeface="Arial" panose="020B0604020202020204" pitchFamily="34" charset="0"/>
              </a:rPr>
              <a:t>available under domestic  </a:t>
            </a:r>
            <a:r>
              <a:rPr lang="en-US" dirty="0">
                <a:latin typeface="Arial" panose="020B0604020202020204" pitchFamily="34" charset="0"/>
                <a:cs typeface="Arial" panose="020B0604020202020204" pitchFamily="34" charset="0"/>
              </a:rPr>
              <a:t>tax</a:t>
            </a:r>
            <a:r>
              <a:rPr lang="en-US" spc="-1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laws</a:t>
            </a:r>
          </a:p>
          <a:p>
            <a:pPr marL="355600" indent="-342900">
              <a:lnSpc>
                <a:spcPct val="100000"/>
              </a:lnSpc>
              <a:spcBef>
                <a:spcPts val="1080"/>
              </a:spcBef>
              <a:buClr>
                <a:srgbClr val="002060"/>
              </a:buClr>
              <a:buChar char="•"/>
              <a:tabLst>
                <a:tab pos="354965" algn="l"/>
                <a:tab pos="355600" algn="l"/>
              </a:tabLst>
            </a:pPr>
            <a:r>
              <a:rPr lang="en-US" dirty="0">
                <a:latin typeface="Arial" panose="020B0604020202020204" pitchFamily="34" charset="0"/>
                <a:cs typeface="Arial" panose="020B0604020202020204" pitchFamily="34" charset="0"/>
              </a:rPr>
              <a:t>Potential of a negotiated settlement – agree to</a:t>
            </a:r>
            <a:r>
              <a:rPr lang="en-US" spc="-7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disagree</a:t>
            </a:r>
          </a:p>
        </p:txBody>
      </p:sp>
    </p:spTree>
    <p:extLst>
      <p:ext uri="{BB962C8B-B14F-4D97-AF65-F5344CB8AC3E}">
        <p14:creationId xmlns:p14="http://schemas.microsoft.com/office/powerpoint/2010/main" val="2232728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5494" y="498475"/>
            <a:ext cx="8169631" cy="628377"/>
          </a:xfrm>
          <a:prstGeom prst="rect">
            <a:avLst/>
          </a:prstGeom>
        </p:spPr>
        <p:txBody>
          <a:bodyPr vert="horz" wrap="square" lIns="0" tIns="12700" rIns="0" bIns="0" rtlCol="0">
            <a:spAutoFit/>
          </a:bodyPr>
          <a:lstStyle/>
          <a:p>
            <a:pPr marL="12700">
              <a:lnSpc>
                <a:spcPct val="100000"/>
              </a:lnSpc>
              <a:spcBef>
                <a:spcPts val="100"/>
              </a:spcBef>
              <a:tabLst>
                <a:tab pos="1078230" algn="l"/>
              </a:tabLst>
            </a:pPr>
            <a:r>
              <a:rPr lang="en-US" sz="4000" b="1" spc="-5" dirty="0">
                <a:latin typeface="Arial" panose="020B0604020202020204" pitchFamily="34" charset="0"/>
                <a:cs typeface="Arial" panose="020B0604020202020204" pitchFamily="34" charset="0"/>
              </a:rPr>
              <a:t>MAP – Discussion Framework</a:t>
            </a:r>
            <a:endParaRPr sz="4000" dirty="0">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C6C9F0D3-A4A8-2AF6-CE0B-344DC05AA656}"/>
              </a:ext>
            </a:extLst>
          </p:cNvPr>
          <p:cNvSpPr txBox="1"/>
          <p:nvPr/>
        </p:nvSpPr>
        <p:spPr>
          <a:xfrm>
            <a:off x="1085494" y="1371600"/>
            <a:ext cx="8058506" cy="2596224"/>
          </a:xfrm>
          <a:prstGeom prst="rect">
            <a:avLst/>
          </a:prstGeom>
        </p:spPr>
        <p:txBody>
          <a:bodyPr vert="horz" wrap="square" lIns="0" tIns="13335" rIns="0" bIns="0" rtlCol="0">
            <a:spAutoFit/>
          </a:bodyPr>
          <a:lstStyle/>
          <a:p>
            <a:pPr marL="239395" indent="-227329">
              <a:lnSpc>
                <a:spcPct val="100000"/>
              </a:lnSpc>
              <a:spcBef>
                <a:spcPts val="1180"/>
              </a:spcBef>
              <a:buClr>
                <a:srgbClr val="002060"/>
              </a:buClr>
              <a:buChar char="•"/>
              <a:tabLst>
                <a:tab pos="239395" algn="l"/>
                <a:tab pos="240029" algn="l"/>
              </a:tabLst>
            </a:pPr>
            <a:r>
              <a:rPr lang="en-US" dirty="0">
                <a:latin typeface="Arial" panose="020B0604020202020204" pitchFamily="34" charset="0"/>
                <a:cs typeface="Arial" panose="020B0604020202020204" pitchFamily="34" charset="0"/>
              </a:rPr>
              <a:t>Article 25 of </a:t>
            </a:r>
            <a:r>
              <a:rPr lang="en-US" spc="-5" dirty="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OECD Model Tax Convention 2010 and relevant tax</a:t>
            </a:r>
            <a:r>
              <a:rPr lang="en-US" spc="-114"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treaties</a:t>
            </a:r>
            <a:endParaRPr lang="en-US" dirty="0">
              <a:latin typeface="Arial" panose="020B0604020202020204" pitchFamily="34" charset="0"/>
              <a:cs typeface="Arial" panose="020B0604020202020204" pitchFamily="34" charset="0"/>
            </a:endParaRPr>
          </a:p>
          <a:p>
            <a:pPr marL="239395" indent="-227329">
              <a:lnSpc>
                <a:spcPct val="100000"/>
              </a:lnSpc>
              <a:spcBef>
                <a:spcPts val="1080"/>
              </a:spcBef>
              <a:buClr>
                <a:srgbClr val="002060"/>
              </a:buClr>
              <a:buChar char="•"/>
              <a:tabLst>
                <a:tab pos="239395" algn="l"/>
                <a:tab pos="240029" algn="l"/>
              </a:tabLst>
            </a:pPr>
            <a:r>
              <a:rPr lang="en-US" dirty="0">
                <a:latin typeface="Arial" panose="020B0604020202020204" pitchFamily="34" charset="0"/>
                <a:cs typeface="Arial" panose="020B0604020202020204" pitchFamily="34" charset="0"/>
              </a:rPr>
              <a:t>Manual on Effective Mutual Agreement Procedures (MEMAP) issued by</a:t>
            </a:r>
            <a:r>
              <a:rPr lang="en-US" spc="-15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OECD</a:t>
            </a:r>
          </a:p>
          <a:p>
            <a:pPr marL="239395" marR="5080" indent="-227329">
              <a:lnSpc>
                <a:spcPct val="150000"/>
              </a:lnSpc>
              <a:buClr>
                <a:srgbClr val="002060"/>
              </a:buClr>
              <a:buChar char="•"/>
              <a:tabLst>
                <a:tab pos="239395" algn="l"/>
                <a:tab pos="240029" algn="l"/>
                <a:tab pos="1079500" algn="l"/>
                <a:tab pos="2110105" algn="l"/>
                <a:tab pos="2987675" algn="l"/>
                <a:tab pos="4247515" algn="l"/>
                <a:tab pos="4693285" algn="l"/>
                <a:tab pos="6155690" algn="l"/>
                <a:tab pos="7490459" algn="l"/>
                <a:tab pos="8050530" algn="l"/>
              </a:tabLst>
            </a:pPr>
            <a:r>
              <a:rPr lang="en-US" dirty="0">
                <a:latin typeface="Arial" panose="020B0604020202020204" pitchFamily="34" charset="0"/>
                <a:cs typeface="Arial" panose="020B0604020202020204" pitchFamily="34" charset="0"/>
              </a:rPr>
              <a:t>OECD	Transfer	</a:t>
            </a:r>
            <a:r>
              <a:rPr lang="en-US" spc="-5"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ricing	Guidelines	for	M</a:t>
            </a:r>
            <a:r>
              <a:rPr lang="en-US" spc="-5" dirty="0">
                <a:latin typeface="Arial" panose="020B0604020202020204" pitchFamily="34" charset="0"/>
                <a:cs typeface="Arial" panose="020B0604020202020204" pitchFamily="34" charset="0"/>
              </a:rPr>
              <a:t>ultinationa</a:t>
            </a:r>
            <a:r>
              <a:rPr lang="en-US" dirty="0">
                <a:latin typeface="Arial" panose="020B0604020202020204" pitchFamily="34" charset="0"/>
                <a:cs typeface="Arial" panose="020B0604020202020204" pitchFamily="34" charset="0"/>
              </a:rPr>
              <a:t>l	Enterprises	</a:t>
            </a:r>
            <a:r>
              <a:rPr lang="en-US" spc="-5" dirty="0">
                <a:latin typeface="Arial" panose="020B0604020202020204" pitchFamily="34" charset="0"/>
                <a:cs typeface="Arial" panose="020B0604020202020204" pitchFamily="34" charset="0"/>
              </a:rPr>
              <a:t>an</a:t>
            </a:r>
            <a:r>
              <a:rPr lang="en-US" dirty="0">
                <a:latin typeface="Arial" panose="020B0604020202020204" pitchFamily="34" charset="0"/>
                <a:cs typeface="Arial" panose="020B0604020202020204" pitchFamily="34" charset="0"/>
              </a:rPr>
              <a:t>d	Tax  Administrations (Chapter IV - </a:t>
            </a:r>
            <a:r>
              <a:rPr lang="en-US" spc="-5" dirty="0">
                <a:latin typeface="Arial" panose="020B0604020202020204" pitchFamily="34" charset="0"/>
                <a:cs typeface="Arial" panose="020B0604020202020204" pitchFamily="34" charset="0"/>
              </a:rPr>
              <a:t>Section</a:t>
            </a:r>
            <a:r>
              <a:rPr lang="en-US" spc="-4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a:t>
            </a:r>
          </a:p>
          <a:p>
            <a:pPr marL="239395" marR="5080" indent="-227329">
              <a:lnSpc>
                <a:spcPct val="150000"/>
              </a:lnSpc>
              <a:buClr>
                <a:srgbClr val="002060"/>
              </a:buClr>
              <a:buChar char="•"/>
              <a:tabLst>
                <a:tab pos="239395" algn="l"/>
                <a:tab pos="240029" algn="l"/>
              </a:tabLst>
            </a:pPr>
            <a:r>
              <a:rPr lang="en-US" spc="-5" dirty="0">
                <a:latin typeface="Arial" panose="020B0604020202020204" pitchFamily="34" charset="0"/>
                <a:cs typeface="Arial" panose="020B0604020202020204" pitchFamily="34" charset="0"/>
              </a:rPr>
              <a:t>Section 295(2)(h) </a:t>
            </a:r>
            <a:r>
              <a:rPr lang="en-US" dirty="0">
                <a:latin typeface="Arial" panose="020B0604020202020204" pitchFamily="34" charset="0"/>
                <a:cs typeface="Arial" panose="020B0604020202020204" pitchFamily="34" charset="0"/>
              </a:rPr>
              <a:t>of </a:t>
            </a:r>
            <a:r>
              <a:rPr lang="en-US" spc="-5" dirty="0">
                <a:latin typeface="Arial" panose="020B0604020202020204" pitchFamily="34" charset="0"/>
                <a:cs typeface="Arial" panose="020B0604020202020204" pitchFamily="34" charset="0"/>
              </a:rPr>
              <a:t>the Income-tax Act, 1961 (‘the Act’), Rule 44G and Rule  </a:t>
            </a:r>
            <a:r>
              <a:rPr lang="en-US" dirty="0">
                <a:latin typeface="Arial" panose="020B0604020202020204" pitchFamily="34" charset="0"/>
                <a:cs typeface="Arial" panose="020B0604020202020204" pitchFamily="34" charset="0"/>
              </a:rPr>
              <a:t>44H of the </a:t>
            </a:r>
            <a:r>
              <a:rPr lang="en-US" spc="-5" dirty="0">
                <a:latin typeface="Arial" panose="020B0604020202020204" pitchFamily="34" charset="0"/>
                <a:cs typeface="Arial" panose="020B0604020202020204" pitchFamily="34" charset="0"/>
              </a:rPr>
              <a:t>Income-tax </a:t>
            </a:r>
            <a:r>
              <a:rPr lang="en-US" dirty="0">
                <a:latin typeface="Arial" panose="020B0604020202020204" pitchFamily="34" charset="0"/>
                <a:cs typeface="Arial" panose="020B0604020202020204" pitchFamily="34" charset="0"/>
              </a:rPr>
              <a:t>Rules, 1962 (‘the</a:t>
            </a:r>
            <a:r>
              <a:rPr lang="en-US" spc="-5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Rules’)</a:t>
            </a:r>
          </a:p>
        </p:txBody>
      </p:sp>
    </p:spTree>
    <p:extLst>
      <p:ext uri="{BB962C8B-B14F-4D97-AF65-F5344CB8AC3E}">
        <p14:creationId xmlns:p14="http://schemas.microsoft.com/office/powerpoint/2010/main" val="1594612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5494" y="498475"/>
            <a:ext cx="8169631" cy="597599"/>
          </a:xfrm>
          <a:prstGeom prst="rect">
            <a:avLst/>
          </a:prstGeom>
        </p:spPr>
        <p:txBody>
          <a:bodyPr vert="horz" wrap="square" lIns="0" tIns="12700" rIns="0" bIns="0" rtlCol="0">
            <a:spAutoFit/>
          </a:bodyPr>
          <a:lstStyle/>
          <a:p>
            <a:pPr marL="12700">
              <a:lnSpc>
                <a:spcPct val="100000"/>
              </a:lnSpc>
              <a:spcBef>
                <a:spcPts val="100"/>
              </a:spcBef>
              <a:tabLst>
                <a:tab pos="1078230" algn="l"/>
              </a:tabLst>
            </a:pPr>
            <a:r>
              <a:rPr lang="en-US" sz="3800" b="1" spc="-5" dirty="0">
                <a:latin typeface="Arial" panose="020B0604020202020204" pitchFamily="34" charset="0"/>
                <a:cs typeface="Arial" panose="020B0604020202020204" pitchFamily="34" charset="0"/>
              </a:rPr>
              <a:t>MAP – Who is Competent Authority</a:t>
            </a:r>
            <a:endParaRPr sz="3800" dirty="0">
              <a:latin typeface="Arial" panose="020B0604020202020204" pitchFamily="34" charset="0"/>
              <a:cs typeface="Arial" panose="020B0604020202020204" pitchFamily="34" charset="0"/>
            </a:endParaRPr>
          </a:p>
        </p:txBody>
      </p:sp>
      <p:sp>
        <p:nvSpPr>
          <p:cNvPr id="8" name="object 3">
            <a:extLst>
              <a:ext uri="{FF2B5EF4-FFF2-40B4-BE49-F238E27FC236}">
                <a16:creationId xmlns:a16="http://schemas.microsoft.com/office/drawing/2014/main" id="{AD4BD434-A963-14DB-DF3A-36CEAA908CEC}"/>
              </a:ext>
            </a:extLst>
          </p:cNvPr>
          <p:cNvSpPr txBox="1"/>
          <p:nvPr/>
        </p:nvSpPr>
        <p:spPr>
          <a:xfrm>
            <a:off x="1085494" y="1524000"/>
            <a:ext cx="8451850" cy="2813591"/>
          </a:xfrm>
          <a:prstGeom prst="rect">
            <a:avLst/>
          </a:prstGeom>
        </p:spPr>
        <p:txBody>
          <a:bodyPr vert="horz" wrap="square" lIns="0" tIns="12700" rIns="0" bIns="0" rtlCol="0">
            <a:spAutoFit/>
          </a:bodyPr>
          <a:lstStyle/>
          <a:p>
            <a:pPr marL="184150" marR="5080" indent="-171450">
              <a:lnSpc>
                <a:spcPct val="100000"/>
              </a:lnSpc>
              <a:spcBef>
                <a:spcPts val="100"/>
              </a:spcBef>
              <a:buClr>
                <a:srgbClr val="41529A"/>
              </a:buClr>
              <a:buSzPct val="88888"/>
              <a:buChar char="•"/>
              <a:tabLst>
                <a:tab pos="184150" algn="l"/>
              </a:tabLst>
            </a:pPr>
            <a:r>
              <a:rPr lang="en-US" spc="-5" dirty="0">
                <a:latin typeface="Arial" panose="020B0604020202020204" pitchFamily="34" charset="0"/>
                <a:cs typeface="Arial" panose="020B0604020202020204" pitchFamily="34" charset="0"/>
              </a:rPr>
              <a:t>Article </a:t>
            </a:r>
            <a:r>
              <a:rPr lang="en-US" dirty="0">
                <a:latin typeface="Arial" panose="020B0604020202020204" pitchFamily="34" charset="0"/>
                <a:cs typeface="Arial" panose="020B0604020202020204" pitchFamily="34" charset="0"/>
              </a:rPr>
              <a:t>3: </a:t>
            </a:r>
            <a:r>
              <a:rPr lang="en-US" spc="-5" dirty="0">
                <a:latin typeface="Arial" panose="020B0604020202020204" pitchFamily="34" charset="0"/>
                <a:cs typeface="Arial" panose="020B0604020202020204" pitchFamily="34" charset="0"/>
              </a:rPr>
              <a:t>Competent Authority </a:t>
            </a:r>
            <a:r>
              <a:rPr lang="en-US"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Persons with </a:t>
            </a:r>
            <a:r>
              <a:rPr lang="en-US" dirty="0">
                <a:latin typeface="Arial" panose="020B0604020202020204" pitchFamily="34" charset="0"/>
                <a:cs typeface="Arial" panose="020B0604020202020204" pitchFamily="34" charset="0"/>
              </a:rPr>
              <a:t>the </a:t>
            </a:r>
            <a:r>
              <a:rPr lang="en-US" spc="-5" dirty="0">
                <a:latin typeface="Arial" panose="020B0604020202020204" pitchFamily="34" charset="0"/>
                <a:cs typeface="Arial" panose="020B0604020202020204" pitchFamily="34" charset="0"/>
              </a:rPr>
              <a:t>competence </a:t>
            </a:r>
            <a:r>
              <a:rPr lang="en-US" dirty="0">
                <a:latin typeface="Arial" panose="020B0604020202020204" pitchFamily="34" charset="0"/>
                <a:cs typeface="Arial" panose="020B0604020202020204" pitchFamily="34" charset="0"/>
              </a:rPr>
              <a:t>of </a:t>
            </a:r>
            <a:r>
              <a:rPr lang="en-US" spc="-5" dirty="0">
                <a:latin typeface="Arial" panose="020B0604020202020204" pitchFamily="34" charset="0"/>
                <a:cs typeface="Arial" panose="020B0604020202020204" pitchFamily="34" charset="0"/>
              </a:rPr>
              <a:t>the highest tax  </a:t>
            </a:r>
            <a:r>
              <a:rPr lang="en-US" dirty="0">
                <a:latin typeface="Arial" panose="020B0604020202020204" pitchFamily="34" charset="0"/>
                <a:cs typeface="Arial" panose="020B0604020202020204" pitchFamily="34" charset="0"/>
              </a:rPr>
              <a:t>authorities</a:t>
            </a:r>
          </a:p>
          <a:p>
            <a:pPr>
              <a:lnSpc>
                <a:spcPct val="100000"/>
              </a:lnSpc>
              <a:buClr>
                <a:srgbClr val="41529A"/>
              </a:buClr>
              <a:buFont typeface="Arial"/>
              <a:buChar char="•"/>
            </a:pPr>
            <a:endParaRPr lang="en-US" dirty="0">
              <a:latin typeface="Arial" panose="020B0604020202020204" pitchFamily="34" charset="0"/>
              <a:cs typeface="Arial" panose="020B0604020202020204" pitchFamily="34" charset="0"/>
            </a:endParaRPr>
          </a:p>
          <a:p>
            <a:pPr marL="184150" indent="-171450">
              <a:lnSpc>
                <a:spcPct val="100000"/>
              </a:lnSpc>
              <a:buClr>
                <a:srgbClr val="41529A"/>
              </a:buClr>
              <a:buSzPct val="88888"/>
              <a:buChar char="•"/>
              <a:tabLst>
                <a:tab pos="184150" algn="l"/>
              </a:tabLst>
            </a:pPr>
            <a:r>
              <a:rPr lang="en-US" dirty="0">
                <a:latin typeface="Arial" panose="020B0604020202020204" pitchFamily="34" charset="0"/>
                <a:cs typeface="Arial" panose="020B0604020202020204" pitchFamily="34" charset="0"/>
              </a:rPr>
              <a:t>A </a:t>
            </a:r>
            <a:r>
              <a:rPr lang="en-US" spc="-5" dirty="0">
                <a:latin typeface="Arial" panose="020B0604020202020204" pitchFamily="34" charset="0"/>
                <a:cs typeface="Arial" panose="020B0604020202020204" pitchFamily="34" charset="0"/>
              </a:rPr>
              <a:t>typical </a:t>
            </a:r>
            <a:r>
              <a:rPr lang="en-US" dirty="0">
                <a:latin typeface="Arial" panose="020B0604020202020204" pitchFamily="34" charset="0"/>
                <a:cs typeface="Arial" panose="020B0604020202020204" pitchFamily="34" charset="0"/>
              </a:rPr>
              <a:t>designation of a Competent Authority</a:t>
            </a:r>
            <a:r>
              <a:rPr lang="en-US" spc="-26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p>
          <a:p>
            <a:pPr marL="532765" lvl="1" indent="-234950">
              <a:lnSpc>
                <a:spcPct val="100000"/>
              </a:lnSpc>
              <a:spcBef>
                <a:spcPts val="1200"/>
              </a:spcBef>
              <a:buClr>
                <a:srgbClr val="002060"/>
              </a:buClr>
              <a:buSzPct val="88888"/>
              <a:buChar char="‒"/>
              <a:tabLst>
                <a:tab pos="533400" algn="l"/>
              </a:tabLst>
            </a:pPr>
            <a:r>
              <a:rPr lang="en-US" dirty="0">
                <a:latin typeface="Arial" panose="020B0604020202020204" pitchFamily="34" charset="0"/>
                <a:cs typeface="Arial" panose="020B0604020202020204" pitchFamily="34" charset="0"/>
              </a:rPr>
              <a:t>Minister of Finance;</a:t>
            </a:r>
            <a:r>
              <a:rPr lang="en-US" spc="-2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or</a:t>
            </a:r>
          </a:p>
          <a:p>
            <a:pPr marL="532765" lvl="1" indent="-234950">
              <a:lnSpc>
                <a:spcPct val="100000"/>
              </a:lnSpc>
              <a:spcBef>
                <a:spcPts val="1200"/>
              </a:spcBef>
              <a:buClr>
                <a:srgbClr val="002060"/>
              </a:buClr>
              <a:buSzPct val="88888"/>
              <a:buChar char="‒"/>
              <a:tabLst>
                <a:tab pos="533400" algn="l"/>
              </a:tabLst>
            </a:pPr>
            <a:r>
              <a:rPr lang="en-US" dirty="0">
                <a:latin typeface="Arial" panose="020B0604020202020204" pitchFamily="34" charset="0"/>
                <a:cs typeface="Arial" panose="020B0604020202020204" pitchFamily="34" charset="0"/>
              </a:rPr>
              <a:t>Secretary of </a:t>
            </a:r>
            <a:r>
              <a:rPr lang="en-US" spc="-5" dirty="0">
                <a:latin typeface="Arial" panose="020B0604020202020204" pitchFamily="34" charset="0"/>
                <a:cs typeface="Arial" panose="020B0604020202020204" pitchFamily="34" charset="0"/>
              </a:rPr>
              <a:t>the</a:t>
            </a:r>
            <a:r>
              <a:rPr lang="en-US" spc="-50" dirty="0">
                <a:latin typeface="Arial" panose="020B0604020202020204" pitchFamily="34" charset="0"/>
                <a:cs typeface="Arial" panose="020B0604020202020204" pitchFamily="34" charset="0"/>
              </a:rPr>
              <a:t> </a:t>
            </a:r>
            <a:r>
              <a:rPr lang="en-US" spc="-25" dirty="0">
                <a:latin typeface="Arial" panose="020B0604020202020204" pitchFamily="34" charset="0"/>
                <a:cs typeface="Arial" panose="020B0604020202020204" pitchFamily="34" charset="0"/>
              </a:rPr>
              <a:t>Treasury.</a:t>
            </a:r>
            <a:endParaRPr lang="en-US" dirty="0">
              <a:latin typeface="Arial" panose="020B0604020202020204" pitchFamily="34" charset="0"/>
              <a:cs typeface="Arial" panose="020B0604020202020204" pitchFamily="34" charset="0"/>
            </a:endParaRPr>
          </a:p>
          <a:p>
            <a:pPr lvl="1">
              <a:lnSpc>
                <a:spcPct val="100000"/>
              </a:lnSpc>
              <a:spcBef>
                <a:spcPts val="15"/>
              </a:spcBef>
              <a:buClr>
                <a:srgbClr val="002060"/>
              </a:buClr>
            </a:pPr>
            <a:endParaRPr lang="en-US" dirty="0">
              <a:latin typeface="Arial" panose="020B0604020202020204" pitchFamily="34" charset="0"/>
              <a:cs typeface="Arial" panose="020B0604020202020204" pitchFamily="34" charset="0"/>
            </a:endParaRPr>
          </a:p>
          <a:p>
            <a:pPr marL="184150" marR="5080" indent="-171450">
              <a:lnSpc>
                <a:spcPct val="100000"/>
              </a:lnSpc>
              <a:buClr>
                <a:srgbClr val="41529A"/>
              </a:buClr>
              <a:buSzPct val="88888"/>
              <a:buChar char="•"/>
              <a:tabLst>
                <a:tab pos="184150" algn="l"/>
              </a:tabLst>
            </a:pPr>
            <a:r>
              <a:rPr lang="en-US" spc="-5" dirty="0">
                <a:latin typeface="Arial" panose="020B0604020202020204" pitchFamily="34" charset="0"/>
                <a:cs typeface="Arial" panose="020B0604020202020204" pitchFamily="34" charset="0"/>
              </a:rPr>
              <a:t>Rule 44H </a:t>
            </a:r>
            <a:r>
              <a:rPr lang="en-US"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‘Competent </a:t>
            </a:r>
            <a:r>
              <a:rPr lang="en-US" dirty="0">
                <a:latin typeface="Arial" panose="020B0604020202020204" pitchFamily="34" charset="0"/>
                <a:cs typeface="Arial" panose="020B0604020202020204" pitchFamily="34" charset="0"/>
              </a:rPr>
              <a:t>Authority of </a:t>
            </a:r>
            <a:r>
              <a:rPr lang="en-US" spc="-5" dirty="0">
                <a:latin typeface="Arial" panose="020B0604020202020204" pitchFamily="34" charset="0"/>
                <a:cs typeface="Arial" panose="020B0604020202020204" pitchFamily="34" charset="0"/>
              </a:rPr>
              <a:t>India means an </a:t>
            </a:r>
            <a:r>
              <a:rPr lang="en-US" spc="-10" dirty="0">
                <a:latin typeface="Arial" panose="020B0604020202020204" pitchFamily="34" charset="0"/>
                <a:cs typeface="Arial" panose="020B0604020202020204" pitchFamily="34" charset="0"/>
              </a:rPr>
              <a:t>officer </a:t>
            </a:r>
            <a:r>
              <a:rPr lang="en-US" spc="-5" dirty="0">
                <a:latin typeface="Arial" panose="020B0604020202020204" pitchFamily="34" charset="0"/>
                <a:cs typeface="Arial" panose="020B0604020202020204" pitchFamily="34" charset="0"/>
              </a:rPr>
              <a:t>authorized by </a:t>
            </a:r>
            <a:r>
              <a:rPr lang="en-US" dirty="0">
                <a:latin typeface="Arial" panose="020B0604020202020204" pitchFamily="34" charset="0"/>
                <a:cs typeface="Arial" panose="020B0604020202020204" pitchFamily="34" charset="0"/>
              </a:rPr>
              <a:t>the  Central </a:t>
            </a:r>
            <a:r>
              <a:rPr lang="en-US" spc="-5" dirty="0">
                <a:latin typeface="Arial" panose="020B0604020202020204" pitchFamily="34" charset="0"/>
                <a:cs typeface="Arial" panose="020B0604020202020204" pitchFamily="34" charset="0"/>
              </a:rPr>
              <a:t>Government </a:t>
            </a:r>
            <a:r>
              <a:rPr lang="en-US" dirty="0">
                <a:latin typeface="Arial" panose="020B0604020202020204" pitchFamily="34" charset="0"/>
                <a:cs typeface="Arial" panose="020B0604020202020204" pitchFamily="34" charset="0"/>
              </a:rPr>
              <a:t>for </a:t>
            </a:r>
            <a:r>
              <a:rPr lang="en-US" spc="-5" dirty="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purposes of discharging the </a:t>
            </a:r>
            <a:r>
              <a:rPr lang="en-US" spc="-5" dirty="0">
                <a:latin typeface="Arial" panose="020B0604020202020204" pitchFamily="34" charset="0"/>
                <a:cs typeface="Arial" panose="020B0604020202020204" pitchFamily="34" charset="0"/>
              </a:rPr>
              <a:t>functions </a:t>
            </a:r>
            <a:r>
              <a:rPr lang="en-US" dirty="0">
                <a:latin typeface="Arial" panose="020B0604020202020204" pitchFamily="34" charset="0"/>
                <a:cs typeface="Arial" panose="020B0604020202020204" pitchFamily="34" charset="0"/>
              </a:rPr>
              <a:t>as</a:t>
            </a:r>
            <a:r>
              <a:rPr lang="en-US" spc="-7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such’</a:t>
            </a:r>
          </a:p>
        </p:txBody>
      </p:sp>
    </p:spTree>
    <p:extLst>
      <p:ext uri="{BB962C8B-B14F-4D97-AF65-F5344CB8AC3E}">
        <p14:creationId xmlns:p14="http://schemas.microsoft.com/office/powerpoint/2010/main" val="3537791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3275" y="533400"/>
            <a:ext cx="8915400" cy="566822"/>
          </a:xfrm>
          <a:prstGeom prst="rect">
            <a:avLst/>
          </a:prstGeom>
        </p:spPr>
        <p:txBody>
          <a:bodyPr vert="horz" wrap="square" lIns="0" tIns="12700" rIns="0" bIns="0" rtlCol="0">
            <a:spAutoFit/>
          </a:bodyPr>
          <a:lstStyle/>
          <a:p>
            <a:pPr marL="12700">
              <a:lnSpc>
                <a:spcPct val="100000"/>
              </a:lnSpc>
              <a:spcBef>
                <a:spcPts val="100"/>
              </a:spcBef>
              <a:tabLst>
                <a:tab pos="1078230" algn="l"/>
              </a:tabLst>
            </a:pPr>
            <a:r>
              <a:rPr sz="3600" b="1" spc="-5" dirty="0">
                <a:latin typeface="Arial" panose="020B0604020202020204" pitchFamily="34" charset="0"/>
                <a:cs typeface="Arial" panose="020B0604020202020204" pitchFamily="34" charset="0"/>
              </a:rPr>
              <a:t>Art</a:t>
            </a:r>
            <a:r>
              <a:rPr lang="en-US" sz="3600" b="1" spc="-5" dirty="0">
                <a:latin typeface="Arial" panose="020B0604020202020204" pitchFamily="34" charset="0"/>
                <a:cs typeface="Arial" panose="020B0604020202020204" pitchFamily="34" charset="0"/>
              </a:rPr>
              <a:t>icle </a:t>
            </a:r>
            <a:r>
              <a:rPr sz="3600" b="1" dirty="0">
                <a:latin typeface="Arial" panose="020B0604020202020204" pitchFamily="34" charset="0"/>
                <a:cs typeface="Arial" panose="020B0604020202020204" pitchFamily="34" charset="0"/>
              </a:rPr>
              <a:t>25 – </a:t>
            </a:r>
            <a:r>
              <a:rPr sz="3600" b="1" spc="-5" dirty="0">
                <a:latin typeface="Arial" panose="020B0604020202020204" pitchFamily="34" charset="0"/>
                <a:cs typeface="Arial" panose="020B0604020202020204" pitchFamily="34" charset="0"/>
              </a:rPr>
              <a:t>OECD</a:t>
            </a:r>
            <a:r>
              <a:rPr sz="3600" b="1" spc="-80" dirty="0">
                <a:latin typeface="Arial" panose="020B0604020202020204" pitchFamily="34" charset="0"/>
                <a:cs typeface="Arial" panose="020B0604020202020204" pitchFamily="34" charset="0"/>
              </a:rPr>
              <a:t> </a:t>
            </a:r>
            <a:r>
              <a:rPr sz="3600" b="1" spc="-5" dirty="0">
                <a:latin typeface="Arial" panose="020B0604020202020204" pitchFamily="34" charset="0"/>
                <a:cs typeface="Arial" panose="020B0604020202020204" pitchFamily="34" charset="0"/>
              </a:rPr>
              <a:t>M</a:t>
            </a:r>
            <a:r>
              <a:rPr lang="en-US" sz="3600" b="1" spc="-5" dirty="0">
                <a:latin typeface="Arial" panose="020B0604020202020204" pitchFamily="34" charset="0"/>
                <a:cs typeface="Arial" panose="020B0604020202020204" pitchFamily="34" charset="0"/>
              </a:rPr>
              <a:t>odel Tax Convention</a:t>
            </a:r>
            <a:endParaRPr sz="3600" dirty="0">
              <a:latin typeface="Arial" panose="020B0604020202020204" pitchFamily="34" charset="0"/>
              <a:cs typeface="Arial" panose="020B0604020202020204" pitchFamily="34" charset="0"/>
            </a:endParaRPr>
          </a:p>
        </p:txBody>
      </p:sp>
      <p:sp>
        <p:nvSpPr>
          <p:cNvPr id="8" name="object 3">
            <a:extLst>
              <a:ext uri="{FF2B5EF4-FFF2-40B4-BE49-F238E27FC236}">
                <a16:creationId xmlns:a16="http://schemas.microsoft.com/office/drawing/2014/main" id="{AD4BD434-A963-14DB-DF3A-36CEAA908CEC}"/>
              </a:ext>
            </a:extLst>
          </p:cNvPr>
          <p:cNvSpPr txBox="1"/>
          <p:nvPr/>
        </p:nvSpPr>
        <p:spPr>
          <a:xfrm>
            <a:off x="803275" y="1295400"/>
            <a:ext cx="8451850" cy="4894580"/>
          </a:xfrm>
          <a:prstGeom prst="rect">
            <a:avLst/>
          </a:prstGeom>
        </p:spPr>
        <p:txBody>
          <a:bodyPr vert="horz" wrap="square" lIns="0" tIns="12700" rIns="0" bIns="0" rtlCol="0">
            <a:spAutoFit/>
          </a:bodyPr>
          <a:lstStyle/>
          <a:p>
            <a:pPr marL="184150" marR="5715" indent="-171450">
              <a:lnSpc>
                <a:spcPct val="125000"/>
              </a:lnSpc>
              <a:spcBef>
                <a:spcPts val="100"/>
              </a:spcBef>
              <a:buSzPct val="88888"/>
              <a:buChar char="•"/>
              <a:tabLst>
                <a:tab pos="184150" algn="l"/>
              </a:tabLst>
            </a:pPr>
            <a:r>
              <a:rPr dirty="0">
                <a:latin typeface="Arial" panose="020B0604020202020204" pitchFamily="34" charset="0"/>
                <a:cs typeface="Arial" panose="020B0604020202020204" pitchFamily="34" charset="0"/>
              </a:rPr>
              <a:t>A person considers </a:t>
            </a:r>
            <a:r>
              <a:rPr spc="-5" dirty="0">
                <a:latin typeface="Arial" panose="020B0604020202020204" pitchFamily="34" charset="0"/>
                <a:cs typeface="Arial" panose="020B0604020202020204" pitchFamily="34" charset="0"/>
              </a:rPr>
              <a:t>that </a:t>
            </a:r>
            <a:r>
              <a:rPr dirty="0">
                <a:latin typeface="Arial" panose="020B0604020202020204" pitchFamily="34" charset="0"/>
                <a:cs typeface="Arial" panose="020B0604020202020204" pitchFamily="34" charset="0"/>
              </a:rPr>
              <a:t>actions of one or both contracting states leads to or shall  lead to taxation not in accordance with </a:t>
            </a:r>
            <a:r>
              <a:rPr spc="-5" dirty="0">
                <a:latin typeface="Arial" panose="020B0604020202020204" pitchFamily="34" charset="0"/>
                <a:cs typeface="Arial" panose="020B0604020202020204" pitchFamily="34" charset="0"/>
              </a:rPr>
              <a:t>the</a:t>
            </a:r>
            <a:r>
              <a:rPr spc="-7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a:t>
            </a:r>
            <a:r>
              <a:rPr dirty="0">
                <a:latin typeface="Arial" panose="020B0604020202020204" pitchFamily="34" charset="0"/>
                <a:cs typeface="Arial" panose="020B0604020202020204" pitchFamily="34" charset="0"/>
              </a:rPr>
              <a:t>reaty</a:t>
            </a:r>
          </a:p>
          <a:p>
            <a:pPr marL="184150" marR="6350" indent="-171450">
              <a:lnSpc>
                <a:spcPct val="125000"/>
              </a:lnSpc>
              <a:spcBef>
                <a:spcPts val="540"/>
              </a:spcBef>
              <a:buSzPct val="88888"/>
              <a:buChar char="•"/>
              <a:tabLst>
                <a:tab pos="184150" algn="l"/>
              </a:tabLst>
            </a:pPr>
            <a:r>
              <a:rPr spc="-5" dirty="0">
                <a:latin typeface="Arial" panose="020B0604020202020204" pitchFamily="34" charset="0"/>
                <a:cs typeface="Arial" panose="020B0604020202020204" pitchFamily="34" charset="0"/>
              </a:rPr>
              <a:t>Such person shall make </a:t>
            </a:r>
            <a:r>
              <a:rPr dirty="0">
                <a:latin typeface="Arial" panose="020B0604020202020204" pitchFamily="34" charset="0"/>
                <a:cs typeface="Arial" panose="020B0604020202020204" pitchFamily="34" charset="0"/>
              </a:rPr>
              <a:t>an </a:t>
            </a:r>
            <a:r>
              <a:rPr spc="-5" dirty="0">
                <a:latin typeface="Arial" panose="020B0604020202020204" pitchFamily="34" charset="0"/>
                <a:cs typeface="Arial" panose="020B0604020202020204" pitchFamily="34" charset="0"/>
              </a:rPr>
              <a:t>application to the Competent Authority </a:t>
            </a:r>
            <a:r>
              <a:rPr dirty="0">
                <a:latin typeface="Arial" panose="020B0604020202020204" pitchFamily="34" charset="0"/>
                <a:cs typeface="Arial" panose="020B0604020202020204" pitchFamily="34" charset="0"/>
              </a:rPr>
              <a:t>of his </a:t>
            </a:r>
            <a:r>
              <a:rPr spc="-5" dirty="0">
                <a:latin typeface="Arial" panose="020B0604020202020204" pitchFamily="34" charset="0"/>
                <a:cs typeface="Arial" panose="020B0604020202020204" pitchFamily="34" charset="0"/>
              </a:rPr>
              <a:t>country  </a:t>
            </a:r>
            <a:r>
              <a:rPr dirty="0">
                <a:latin typeface="Arial" panose="020B0604020202020204" pitchFamily="34" charset="0"/>
                <a:cs typeface="Arial" panose="020B0604020202020204" pitchFamily="34" charset="0"/>
              </a:rPr>
              <a:t>of residence </a:t>
            </a:r>
            <a:r>
              <a:rPr spc="-5" dirty="0">
                <a:latin typeface="Arial" panose="020B0604020202020204" pitchFamily="34" charset="0"/>
                <a:cs typeface="Arial" panose="020B0604020202020204" pitchFamily="34" charset="0"/>
              </a:rPr>
              <a:t>to </a:t>
            </a:r>
            <a:r>
              <a:rPr dirty="0">
                <a:latin typeface="Arial" panose="020B0604020202020204" pitchFamily="34" charset="0"/>
                <a:cs typeface="Arial" panose="020B0604020202020204" pitchFamily="34" charset="0"/>
              </a:rPr>
              <a:t>resolve the</a:t>
            </a:r>
            <a:r>
              <a:rPr spc="-4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matter</a:t>
            </a:r>
          </a:p>
          <a:p>
            <a:pPr marL="184150" indent="-171450">
              <a:lnSpc>
                <a:spcPct val="100000"/>
              </a:lnSpc>
              <a:spcBef>
                <a:spcPts val="1080"/>
              </a:spcBef>
              <a:buSzPct val="88888"/>
              <a:buChar char="•"/>
              <a:tabLst>
                <a:tab pos="184150" algn="l"/>
              </a:tabLst>
            </a:pPr>
            <a:r>
              <a:rPr dirty="0">
                <a:latin typeface="Arial" panose="020B0604020202020204" pitchFamily="34" charset="0"/>
                <a:cs typeface="Arial" panose="020B0604020202020204" pitchFamily="34" charset="0"/>
              </a:rPr>
              <a:t>Application </a:t>
            </a:r>
            <a:r>
              <a:rPr spc="-5" dirty="0">
                <a:latin typeface="Arial" panose="020B0604020202020204" pitchFamily="34" charset="0"/>
                <a:cs typeface="Arial" panose="020B0604020202020204" pitchFamily="34" charset="0"/>
              </a:rPr>
              <a:t>to </a:t>
            </a:r>
            <a:r>
              <a:rPr dirty="0">
                <a:latin typeface="Arial" panose="020B0604020202020204" pitchFamily="34" charset="0"/>
                <a:cs typeface="Arial" panose="020B0604020202020204" pitchFamily="34" charset="0"/>
              </a:rPr>
              <a:t>be made within 3 years of being aggrieved - </a:t>
            </a:r>
            <a:r>
              <a:rPr b="1" u="heavy" spc="-35" dirty="0">
                <a:uFill>
                  <a:solidFill>
                    <a:srgbClr val="000000"/>
                  </a:solidFill>
                </a:uFill>
                <a:latin typeface="Arial" panose="020B0604020202020204" pitchFamily="34" charset="0"/>
                <a:cs typeface="Arial" panose="020B0604020202020204" pitchFamily="34" charset="0"/>
              </a:rPr>
              <a:t>PARA</a:t>
            </a:r>
            <a:r>
              <a:rPr b="1" u="heavy" spc="-220" dirty="0">
                <a:uFill>
                  <a:solidFill>
                    <a:srgbClr val="000000"/>
                  </a:solidFill>
                </a:uFill>
                <a:latin typeface="Arial" panose="020B0604020202020204" pitchFamily="34" charset="0"/>
                <a:cs typeface="Arial" panose="020B0604020202020204" pitchFamily="34" charset="0"/>
              </a:rPr>
              <a:t> </a:t>
            </a:r>
            <a:r>
              <a:rPr b="1" u="heavy" dirty="0">
                <a:uFill>
                  <a:solidFill>
                    <a:srgbClr val="000000"/>
                  </a:solidFill>
                </a:uFill>
                <a:latin typeface="Arial" panose="020B0604020202020204" pitchFamily="34" charset="0"/>
                <a:cs typeface="Arial" panose="020B0604020202020204" pitchFamily="34" charset="0"/>
              </a:rPr>
              <a:t>1</a:t>
            </a:r>
            <a:endParaRPr b="1" dirty="0">
              <a:latin typeface="Arial" panose="020B0604020202020204" pitchFamily="34" charset="0"/>
              <a:cs typeface="Arial" panose="020B0604020202020204" pitchFamily="34" charset="0"/>
            </a:endParaRPr>
          </a:p>
          <a:p>
            <a:pPr marL="184150" marR="5715" indent="-171450">
              <a:lnSpc>
                <a:spcPct val="125000"/>
              </a:lnSpc>
              <a:spcBef>
                <a:spcPts val="540"/>
              </a:spcBef>
              <a:buClr>
                <a:srgbClr val="41529A"/>
              </a:buClr>
              <a:buSzPct val="88888"/>
              <a:buChar char="•"/>
              <a:tabLst>
                <a:tab pos="184150" algn="l"/>
              </a:tabLst>
            </a:pPr>
            <a:r>
              <a:rPr spc="-5" dirty="0">
                <a:latin typeface="Arial" panose="020B0604020202020204" pitchFamily="34" charset="0"/>
                <a:cs typeface="Arial" panose="020B0604020202020204" pitchFamily="34" charset="0"/>
              </a:rPr>
              <a:t>The Competent Authority </a:t>
            </a:r>
            <a:r>
              <a:rPr dirty="0">
                <a:latin typeface="Arial" panose="020B0604020202020204" pitchFamily="34" charset="0"/>
                <a:cs typeface="Arial" panose="020B0604020202020204" pitchFamily="34" charset="0"/>
              </a:rPr>
              <a:t>of </a:t>
            </a:r>
            <a:r>
              <a:rPr spc="-5" dirty="0">
                <a:latin typeface="Arial" panose="020B0604020202020204" pitchFamily="34" charset="0"/>
                <a:cs typeface="Arial" panose="020B0604020202020204" pitchFamily="34" charset="0"/>
              </a:rPr>
              <a:t>such country to endeavor to resolve the </a:t>
            </a:r>
            <a:r>
              <a:rPr spc="-20" dirty="0">
                <a:latin typeface="Arial" panose="020B0604020202020204" pitchFamily="34" charset="0"/>
                <a:cs typeface="Arial" panose="020B0604020202020204" pitchFamily="34" charset="0"/>
              </a:rPr>
              <a:t>matter, </a:t>
            </a:r>
            <a:r>
              <a:rPr spc="-5" dirty="0">
                <a:latin typeface="Arial" panose="020B0604020202020204" pitchFamily="34" charset="0"/>
                <a:cs typeface="Arial" panose="020B0604020202020204" pitchFamily="34" charset="0"/>
              </a:rPr>
              <a:t>else  </a:t>
            </a:r>
            <a:r>
              <a:rPr dirty="0">
                <a:latin typeface="Arial" panose="020B0604020202020204" pitchFamily="34" charset="0"/>
                <a:cs typeface="Arial" panose="020B0604020202020204" pitchFamily="34" charset="0"/>
              </a:rPr>
              <a:t>shall involve the other Competent</a:t>
            </a:r>
            <a:r>
              <a:rPr spc="-15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Authority</a:t>
            </a:r>
          </a:p>
          <a:p>
            <a:pPr marL="184150" marR="5715" indent="-171450">
              <a:lnSpc>
                <a:spcPct val="125000"/>
              </a:lnSpc>
              <a:spcBef>
                <a:spcPts val="540"/>
              </a:spcBef>
              <a:buClr>
                <a:srgbClr val="41529A"/>
              </a:buClr>
              <a:buSzPct val="88888"/>
              <a:buChar char="•"/>
              <a:tabLst>
                <a:tab pos="184150" algn="l"/>
              </a:tabLst>
            </a:pPr>
            <a:r>
              <a:rPr dirty="0">
                <a:latin typeface="Arial" panose="020B0604020202020204" pitchFamily="34" charset="0"/>
                <a:cs typeface="Arial" panose="020B0604020202020204" pitchFamily="34" charset="0"/>
              </a:rPr>
              <a:t>An agreement reached would be applicable irrespective of the </a:t>
            </a:r>
            <a:r>
              <a:rPr spc="-5" dirty="0">
                <a:latin typeface="Arial" panose="020B0604020202020204" pitchFamily="34" charset="0"/>
                <a:cs typeface="Arial" panose="020B0604020202020204" pitchFamily="34" charset="0"/>
              </a:rPr>
              <a:t>time </a:t>
            </a:r>
            <a:r>
              <a:rPr dirty="0">
                <a:latin typeface="Arial" panose="020B0604020202020204" pitchFamily="34" charset="0"/>
                <a:cs typeface="Arial" panose="020B0604020202020204" pitchFamily="34" charset="0"/>
              </a:rPr>
              <a:t>limits in  domestic law - </a:t>
            </a:r>
            <a:r>
              <a:rPr b="1" u="heavy" spc="-35" dirty="0">
                <a:uFill>
                  <a:solidFill>
                    <a:srgbClr val="002E89"/>
                  </a:solidFill>
                </a:uFill>
                <a:latin typeface="Arial" panose="020B0604020202020204" pitchFamily="34" charset="0"/>
                <a:cs typeface="Arial" panose="020B0604020202020204" pitchFamily="34" charset="0"/>
              </a:rPr>
              <a:t>PARA</a:t>
            </a:r>
            <a:r>
              <a:rPr b="1" u="heavy" spc="-130" dirty="0">
                <a:uFill>
                  <a:solidFill>
                    <a:srgbClr val="002E89"/>
                  </a:solidFill>
                </a:uFill>
                <a:latin typeface="Arial" panose="020B0604020202020204" pitchFamily="34" charset="0"/>
                <a:cs typeface="Arial" panose="020B0604020202020204" pitchFamily="34" charset="0"/>
              </a:rPr>
              <a:t> </a:t>
            </a:r>
            <a:r>
              <a:rPr b="1" u="heavy" dirty="0">
                <a:uFill>
                  <a:solidFill>
                    <a:srgbClr val="002E89"/>
                  </a:solidFill>
                </a:uFill>
                <a:latin typeface="Arial" panose="020B0604020202020204" pitchFamily="34" charset="0"/>
                <a:cs typeface="Arial" panose="020B0604020202020204" pitchFamily="34" charset="0"/>
              </a:rPr>
              <a:t>2</a:t>
            </a:r>
            <a:endParaRPr b="1" dirty="0">
              <a:latin typeface="Arial" panose="020B0604020202020204" pitchFamily="34" charset="0"/>
              <a:cs typeface="Arial" panose="020B0604020202020204" pitchFamily="34" charset="0"/>
            </a:endParaRPr>
          </a:p>
          <a:p>
            <a:pPr marL="184150" marR="5080" indent="-171450">
              <a:lnSpc>
                <a:spcPct val="125000"/>
              </a:lnSpc>
              <a:spcBef>
                <a:spcPts val="540"/>
              </a:spcBef>
              <a:buSzPct val="88888"/>
              <a:buChar char="•"/>
              <a:tabLst>
                <a:tab pos="184150" algn="l"/>
                <a:tab pos="751840" algn="l"/>
                <a:tab pos="1916430" algn="l"/>
                <a:tab pos="2522220" algn="l"/>
                <a:tab pos="2950210" algn="l"/>
                <a:tab pos="3949700" algn="l"/>
                <a:tab pos="4364990" algn="l"/>
                <a:tab pos="5224145" algn="l"/>
                <a:tab pos="6465570" algn="l"/>
                <a:tab pos="6828790" algn="l"/>
                <a:tab pos="7320280" algn="l"/>
              </a:tabLst>
            </a:pPr>
            <a:r>
              <a:rPr dirty="0">
                <a:latin typeface="Arial" panose="020B0604020202020204" pitchFamily="34" charset="0"/>
                <a:cs typeface="Arial" panose="020B0604020202020204" pitchFamily="34" charset="0"/>
              </a:rPr>
              <a:t>The	r</a:t>
            </a:r>
            <a:r>
              <a:rPr spc="-5" dirty="0">
                <a:latin typeface="Arial" panose="020B0604020202020204" pitchFamily="34" charset="0"/>
                <a:cs typeface="Arial" panose="020B0604020202020204" pitchFamily="34" charset="0"/>
              </a:rPr>
              <a:t>esolutio</a:t>
            </a:r>
            <a:r>
              <a:rPr dirty="0">
                <a:latin typeface="Arial" panose="020B0604020202020204" pitchFamily="34" charset="0"/>
                <a:cs typeface="Arial" panose="020B0604020202020204" pitchFamily="34" charset="0"/>
              </a:rPr>
              <a:t>n	m</a:t>
            </a:r>
            <a:r>
              <a:rPr spc="-5" dirty="0">
                <a:latin typeface="Arial" panose="020B0604020202020204" pitchFamily="34" charset="0"/>
                <a:cs typeface="Arial" panose="020B0604020202020204" pitchFamily="34" charset="0"/>
              </a:rPr>
              <a:t>a</a:t>
            </a:r>
            <a:r>
              <a:rPr dirty="0">
                <a:latin typeface="Arial" panose="020B0604020202020204" pitchFamily="34" charset="0"/>
                <a:cs typeface="Arial" panose="020B0604020202020204" pitchFamily="34" charset="0"/>
              </a:rPr>
              <a:t>y	</a:t>
            </a:r>
            <a:r>
              <a:rPr spc="-5" dirty="0">
                <a:latin typeface="Arial" panose="020B0604020202020204" pitchFamily="34" charset="0"/>
                <a:cs typeface="Arial" panose="020B0604020202020204" pitchFamily="34" charset="0"/>
              </a:rPr>
              <a:t>b</a:t>
            </a:r>
            <a:r>
              <a:rPr dirty="0">
                <a:latin typeface="Arial" panose="020B0604020202020204" pitchFamily="34" charset="0"/>
                <a:cs typeface="Arial" panose="020B0604020202020204" pitchFamily="34" charset="0"/>
              </a:rPr>
              <a:t>e	reached	by	m</a:t>
            </a:r>
            <a:r>
              <a:rPr spc="-5" dirty="0">
                <a:latin typeface="Arial" panose="020B0604020202020204" pitchFamily="34" charset="0"/>
                <a:cs typeface="Arial" panose="020B0604020202020204" pitchFamily="34" charset="0"/>
              </a:rPr>
              <a:t>utua</a:t>
            </a:r>
            <a:r>
              <a:rPr dirty="0">
                <a:latin typeface="Arial" panose="020B0604020202020204" pitchFamily="34" charset="0"/>
                <a:cs typeface="Arial" panose="020B0604020202020204" pitchFamily="34" charset="0"/>
              </a:rPr>
              <a:t>l	</a:t>
            </a:r>
            <a:r>
              <a:rPr spc="-5" dirty="0">
                <a:latin typeface="Arial" panose="020B0604020202020204" pitchFamily="34" charset="0"/>
                <a:cs typeface="Arial" panose="020B0604020202020204" pitchFamily="34" charset="0"/>
              </a:rPr>
              <a:t>discussio</a:t>
            </a:r>
            <a:r>
              <a:rPr dirty="0">
                <a:latin typeface="Arial" panose="020B0604020202020204" pitchFamily="34" charset="0"/>
                <a:cs typeface="Arial" panose="020B0604020202020204" pitchFamily="34" charset="0"/>
              </a:rPr>
              <a:t>n	of	</a:t>
            </a:r>
            <a:r>
              <a:rPr spc="-5" dirty="0">
                <a:latin typeface="Arial" panose="020B0604020202020204" pitchFamily="34" charset="0"/>
                <a:cs typeface="Arial" panose="020B0604020202020204" pitchFamily="34" charset="0"/>
              </a:rPr>
              <a:t>th</a:t>
            </a:r>
            <a:r>
              <a:rPr dirty="0">
                <a:latin typeface="Arial" panose="020B0604020202020204" pitchFamily="34" charset="0"/>
                <a:cs typeface="Arial" panose="020B0604020202020204" pitchFamily="34" charset="0"/>
              </a:rPr>
              <a:t>e	</a:t>
            </a:r>
            <a:r>
              <a:rPr spc="-5" dirty="0">
                <a:latin typeface="Arial" panose="020B0604020202020204" pitchFamily="34" charset="0"/>
                <a:cs typeface="Arial" panose="020B0604020202020204" pitchFamily="34" charset="0"/>
              </a:rPr>
              <a:t>Competent  </a:t>
            </a:r>
            <a:r>
              <a:rPr dirty="0">
                <a:latin typeface="Arial" panose="020B0604020202020204" pitchFamily="34" charset="0"/>
                <a:cs typeface="Arial" panose="020B0604020202020204" pitchFamily="34" charset="0"/>
              </a:rPr>
              <a:t>Authorities, for elimination of double </a:t>
            </a:r>
            <a:r>
              <a:rPr spc="-5" dirty="0">
                <a:latin typeface="Arial" panose="020B0604020202020204" pitchFamily="34" charset="0"/>
                <a:cs typeface="Arial" panose="020B0604020202020204" pitchFamily="34" charset="0"/>
              </a:rPr>
              <a:t>taxation </a:t>
            </a:r>
            <a:r>
              <a:rPr dirty="0">
                <a:latin typeface="Arial" panose="020B0604020202020204" pitchFamily="34" charset="0"/>
                <a:cs typeface="Arial" panose="020B0604020202020204" pitchFamily="34" charset="0"/>
              </a:rPr>
              <a:t>- </a:t>
            </a:r>
            <a:r>
              <a:rPr b="1" u="heavy" spc="-35" dirty="0">
                <a:uFill>
                  <a:solidFill>
                    <a:srgbClr val="700000"/>
                  </a:solidFill>
                </a:uFill>
                <a:latin typeface="Arial" panose="020B0604020202020204" pitchFamily="34" charset="0"/>
                <a:cs typeface="Arial" panose="020B0604020202020204" pitchFamily="34" charset="0"/>
              </a:rPr>
              <a:t>PARA</a:t>
            </a:r>
            <a:r>
              <a:rPr b="1" u="heavy" spc="-170" dirty="0">
                <a:uFill>
                  <a:solidFill>
                    <a:srgbClr val="700000"/>
                  </a:solidFill>
                </a:uFill>
                <a:latin typeface="Arial" panose="020B0604020202020204" pitchFamily="34" charset="0"/>
                <a:cs typeface="Arial" panose="020B0604020202020204" pitchFamily="34" charset="0"/>
              </a:rPr>
              <a:t> </a:t>
            </a:r>
            <a:r>
              <a:rPr b="1" u="heavy" dirty="0">
                <a:uFill>
                  <a:solidFill>
                    <a:srgbClr val="700000"/>
                  </a:solidFill>
                </a:uFill>
                <a:latin typeface="Arial" panose="020B0604020202020204" pitchFamily="34" charset="0"/>
                <a:cs typeface="Arial" panose="020B0604020202020204" pitchFamily="34" charset="0"/>
              </a:rPr>
              <a:t>3</a:t>
            </a:r>
            <a:endParaRPr b="1" dirty="0">
              <a:latin typeface="Arial" panose="020B0604020202020204" pitchFamily="34" charset="0"/>
              <a:cs typeface="Arial" panose="020B0604020202020204" pitchFamily="34" charset="0"/>
            </a:endParaRPr>
          </a:p>
          <a:p>
            <a:pPr marL="184150" marR="5080" indent="-171450">
              <a:lnSpc>
                <a:spcPct val="125000"/>
              </a:lnSpc>
              <a:spcBef>
                <a:spcPts val="540"/>
              </a:spcBef>
              <a:buSzPct val="88888"/>
              <a:buChar char="•"/>
              <a:tabLst>
                <a:tab pos="184150" algn="l"/>
                <a:tab pos="715010" algn="l"/>
                <a:tab pos="1969135" algn="l"/>
                <a:tab pos="3185160" algn="l"/>
                <a:tab pos="3754120" algn="l"/>
                <a:tab pos="5250180" algn="l"/>
                <a:tab pos="5793740" algn="l"/>
                <a:tab pos="6426200" algn="l"/>
                <a:tab pos="7084695" algn="l"/>
                <a:tab pos="7399020" algn="l"/>
                <a:tab pos="8235315" algn="l"/>
              </a:tabLst>
            </a:pPr>
            <a:r>
              <a:rPr dirty="0">
                <a:latin typeface="Arial" panose="020B0604020202020204" pitchFamily="34" charset="0"/>
                <a:cs typeface="Arial" panose="020B0604020202020204" pitchFamily="34" charset="0"/>
              </a:rPr>
              <a:t>The	</a:t>
            </a:r>
            <a:r>
              <a:rPr spc="-5" dirty="0">
                <a:latin typeface="Arial" panose="020B0604020202020204" pitchFamily="34" charset="0"/>
                <a:cs typeface="Arial" panose="020B0604020202020204" pitchFamily="34" charset="0"/>
              </a:rPr>
              <a:t>Competen</a:t>
            </a:r>
            <a:r>
              <a:rPr dirty="0">
                <a:latin typeface="Arial" panose="020B0604020202020204" pitchFamily="34" charset="0"/>
                <a:cs typeface="Arial" panose="020B0604020202020204" pitchFamily="34" charset="0"/>
              </a:rPr>
              <a:t>t	</a:t>
            </a:r>
            <a:r>
              <a:rPr spc="-5" dirty="0">
                <a:latin typeface="Arial" panose="020B0604020202020204" pitchFamily="34" charset="0"/>
                <a:cs typeface="Arial" panose="020B0604020202020204" pitchFamily="34" charset="0"/>
              </a:rPr>
              <a:t>Authoritie</a:t>
            </a:r>
            <a:r>
              <a:rPr dirty="0">
                <a:latin typeface="Arial" panose="020B0604020202020204" pitchFamily="34" charset="0"/>
                <a:cs typeface="Arial" panose="020B0604020202020204" pitchFamily="34" charset="0"/>
              </a:rPr>
              <a:t>s	m</a:t>
            </a:r>
            <a:r>
              <a:rPr spc="-5" dirty="0">
                <a:latin typeface="Arial" panose="020B0604020202020204" pitchFamily="34" charset="0"/>
                <a:cs typeface="Arial" panose="020B0604020202020204" pitchFamily="34" charset="0"/>
              </a:rPr>
              <a:t>a</a:t>
            </a:r>
            <a:r>
              <a:rPr dirty="0">
                <a:latin typeface="Arial" panose="020B0604020202020204" pitchFamily="34" charset="0"/>
                <a:cs typeface="Arial" panose="020B0604020202020204" pitchFamily="34" charset="0"/>
              </a:rPr>
              <a:t>y	communicate	</a:t>
            </a:r>
            <a:r>
              <a:rPr spc="-5" dirty="0">
                <a:latin typeface="Arial" panose="020B0604020202020204" pitchFamily="34" charset="0"/>
                <a:cs typeface="Arial" panose="020B0604020202020204" pitchFamily="34" charset="0"/>
              </a:rPr>
              <a:t>wit</a:t>
            </a:r>
            <a:r>
              <a:rPr dirty="0">
                <a:latin typeface="Arial" panose="020B0604020202020204" pitchFamily="34" charset="0"/>
                <a:cs typeface="Arial" panose="020B0604020202020204" pitchFamily="34" charset="0"/>
              </a:rPr>
              <a:t>h	</a:t>
            </a:r>
            <a:r>
              <a:rPr spc="-10" dirty="0">
                <a:latin typeface="Arial" panose="020B0604020202020204" pitchFamily="34" charset="0"/>
                <a:cs typeface="Arial" panose="020B0604020202020204" pitchFamily="34" charset="0"/>
              </a:rPr>
              <a:t>e</a:t>
            </a:r>
            <a:r>
              <a:rPr spc="-5" dirty="0">
                <a:latin typeface="Arial" panose="020B0604020202020204" pitchFamily="34" charset="0"/>
                <a:cs typeface="Arial" panose="020B0604020202020204" pitchFamily="34" charset="0"/>
              </a:rPr>
              <a:t>ac</a:t>
            </a:r>
            <a:r>
              <a:rPr dirty="0">
                <a:latin typeface="Arial" panose="020B0604020202020204" pitchFamily="34" charset="0"/>
                <a:cs typeface="Arial" panose="020B0604020202020204" pitchFamily="34" charset="0"/>
              </a:rPr>
              <a:t>h	other	</a:t>
            </a:r>
            <a:r>
              <a:rPr spc="-5" dirty="0">
                <a:latin typeface="Arial" panose="020B0604020202020204" pitchFamily="34" charset="0"/>
                <a:cs typeface="Arial" panose="020B0604020202020204" pitchFamily="34" charset="0"/>
              </a:rPr>
              <a:t>i</a:t>
            </a:r>
            <a:r>
              <a:rPr dirty="0">
                <a:latin typeface="Arial" panose="020B0604020202020204" pitchFamily="34" charset="0"/>
                <a:cs typeface="Arial" panose="020B0604020202020204" pitchFamily="34" charset="0"/>
              </a:rPr>
              <a:t>n	</a:t>
            </a:r>
            <a:r>
              <a:rPr spc="-5" dirty="0">
                <a:latin typeface="Arial" panose="020B0604020202020204" pitchFamily="34" charset="0"/>
                <a:cs typeface="Arial" panose="020B0604020202020204" pitchFamily="34" charset="0"/>
              </a:rPr>
              <a:t>perso</a:t>
            </a:r>
            <a:r>
              <a:rPr dirty="0">
                <a:latin typeface="Arial" panose="020B0604020202020204" pitchFamily="34" charset="0"/>
                <a:cs typeface="Arial" panose="020B0604020202020204" pitchFamily="34" charset="0"/>
              </a:rPr>
              <a:t>n	or  through representatives for reaching a conclusion - </a:t>
            </a:r>
            <a:r>
              <a:rPr b="1" u="heavy" spc="-35" dirty="0">
                <a:uFill>
                  <a:solidFill>
                    <a:srgbClr val="700000"/>
                  </a:solidFill>
                </a:uFill>
                <a:latin typeface="Arial" panose="020B0604020202020204" pitchFamily="34" charset="0"/>
                <a:cs typeface="Arial" panose="020B0604020202020204" pitchFamily="34" charset="0"/>
              </a:rPr>
              <a:t>PARA</a:t>
            </a:r>
            <a:r>
              <a:rPr b="1" u="heavy" spc="-185" dirty="0">
                <a:uFill>
                  <a:solidFill>
                    <a:srgbClr val="700000"/>
                  </a:solidFill>
                </a:uFill>
                <a:latin typeface="Arial" panose="020B0604020202020204" pitchFamily="34" charset="0"/>
                <a:cs typeface="Arial" panose="020B0604020202020204" pitchFamily="34" charset="0"/>
              </a:rPr>
              <a:t> </a:t>
            </a:r>
            <a:r>
              <a:rPr b="1" u="heavy" dirty="0">
                <a:uFill>
                  <a:solidFill>
                    <a:srgbClr val="700000"/>
                  </a:solidFill>
                </a:uFill>
                <a:latin typeface="Arial" panose="020B0604020202020204" pitchFamily="34" charset="0"/>
                <a:cs typeface="Arial" panose="020B0604020202020204" pitchFamily="34" charset="0"/>
              </a:rPr>
              <a:t>4</a:t>
            </a:r>
            <a:endParaRP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4470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5494" y="498475"/>
            <a:ext cx="8169631" cy="612988"/>
          </a:xfrm>
          <a:prstGeom prst="rect">
            <a:avLst/>
          </a:prstGeom>
        </p:spPr>
        <p:txBody>
          <a:bodyPr vert="horz" wrap="square" lIns="0" tIns="12700" rIns="0" bIns="0" rtlCol="0">
            <a:spAutoFit/>
          </a:bodyPr>
          <a:lstStyle/>
          <a:p>
            <a:pPr marL="12700">
              <a:lnSpc>
                <a:spcPct val="100000"/>
              </a:lnSpc>
              <a:spcBef>
                <a:spcPts val="100"/>
              </a:spcBef>
              <a:tabLst>
                <a:tab pos="1078230" algn="l"/>
              </a:tabLst>
            </a:pPr>
            <a:r>
              <a:rPr sz="3900" b="1" spc="-5" dirty="0">
                <a:latin typeface="Arial" panose="020B0604020202020204" pitchFamily="34" charset="0"/>
                <a:cs typeface="Arial" panose="020B0604020202020204" pitchFamily="34" charset="0"/>
              </a:rPr>
              <a:t>Art</a:t>
            </a:r>
            <a:r>
              <a:rPr lang="en-US" sz="3900" b="1" spc="-5" dirty="0">
                <a:latin typeface="Arial" panose="020B0604020202020204" pitchFamily="34" charset="0"/>
                <a:cs typeface="Arial" panose="020B0604020202020204" pitchFamily="34" charset="0"/>
              </a:rPr>
              <a:t>icle </a:t>
            </a:r>
            <a:r>
              <a:rPr lang="en-US" sz="3900" b="1" dirty="0">
                <a:latin typeface="Arial" panose="020B0604020202020204" pitchFamily="34" charset="0"/>
                <a:cs typeface="Arial" panose="020B0604020202020204" pitchFamily="34" charset="0"/>
              </a:rPr>
              <a:t>9</a:t>
            </a:r>
            <a:r>
              <a:rPr sz="3900" b="1" dirty="0">
                <a:latin typeface="Arial" panose="020B0604020202020204" pitchFamily="34" charset="0"/>
                <a:cs typeface="Arial" panose="020B0604020202020204" pitchFamily="34" charset="0"/>
              </a:rPr>
              <a:t> – </a:t>
            </a:r>
            <a:r>
              <a:rPr lang="en-US" sz="3900" b="1" spc="-5" dirty="0">
                <a:latin typeface="Arial" panose="020B0604020202020204" pitchFamily="34" charset="0"/>
                <a:cs typeface="Arial" panose="020B0604020202020204" pitchFamily="34" charset="0"/>
              </a:rPr>
              <a:t>Issues to be considered</a:t>
            </a:r>
            <a:endParaRPr sz="3900" dirty="0">
              <a:latin typeface="Arial" panose="020B0604020202020204" pitchFamily="34" charset="0"/>
              <a:cs typeface="Arial" panose="020B0604020202020204" pitchFamily="34" charset="0"/>
            </a:endParaRPr>
          </a:p>
        </p:txBody>
      </p:sp>
      <p:sp>
        <p:nvSpPr>
          <p:cNvPr id="8" name="object 3">
            <a:extLst>
              <a:ext uri="{FF2B5EF4-FFF2-40B4-BE49-F238E27FC236}">
                <a16:creationId xmlns:a16="http://schemas.microsoft.com/office/drawing/2014/main" id="{AD4BD434-A963-14DB-DF3A-36CEAA908CEC}"/>
              </a:ext>
            </a:extLst>
          </p:cNvPr>
          <p:cNvSpPr txBox="1"/>
          <p:nvPr/>
        </p:nvSpPr>
        <p:spPr>
          <a:xfrm>
            <a:off x="1089242" y="1375874"/>
            <a:ext cx="8451850" cy="4106252"/>
          </a:xfrm>
          <a:prstGeom prst="rect">
            <a:avLst/>
          </a:prstGeom>
        </p:spPr>
        <p:txBody>
          <a:bodyPr vert="horz" wrap="square" lIns="0" tIns="12700" rIns="0" bIns="0" rtlCol="0">
            <a:spAutoFit/>
          </a:bodyPr>
          <a:lstStyle/>
          <a:p>
            <a:pPr marL="354965" indent="-342900">
              <a:lnSpc>
                <a:spcPct val="100000"/>
              </a:lnSpc>
              <a:spcBef>
                <a:spcPts val="1300"/>
              </a:spcBef>
              <a:buChar char="•"/>
              <a:tabLst>
                <a:tab pos="354965" algn="l"/>
                <a:tab pos="355600" algn="l"/>
              </a:tabLst>
            </a:pPr>
            <a:r>
              <a:rPr lang="en-US" spc="-5" dirty="0">
                <a:latin typeface="Arial" panose="020B0604020202020204" pitchFamily="34" charset="0"/>
                <a:cs typeface="Arial" panose="020B0604020202020204" pitchFamily="34" charset="0"/>
              </a:rPr>
              <a:t>Whether </a:t>
            </a:r>
            <a:r>
              <a:rPr lang="en-US" dirty="0">
                <a:latin typeface="Arial" panose="020B0604020202020204" pitchFamily="34" charset="0"/>
                <a:cs typeface="Arial" panose="020B0604020202020204" pitchFamily="34" charset="0"/>
              </a:rPr>
              <a:t>corresponding / correlative </a:t>
            </a:r>
            <a:r>
              <a:rPr lang="en-US" spc="-5" dirty="0">
                <a:latin typeface="Arial" panose="020B0604020202020204" pitchFamily="34" charset="0"/>
                <a:cs typeface="Arial" panose="020B0604020202020204" pitchFamily="34" charset="0"/>
              </a:rPr>
              <a:t>adjustments are</a:t>
            </a:r>
            <a:r>
              <a:rPr lang="en-US" spc="-6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mandatory?</a:t>
            </a:r>
          </a:p>
          <a:p>
            <a:pPr marL="639445" marR="890269" lvl="1" indent="-285750">
              <a:lnSpc>
                <a:spcPct val="100000"/>
              </a:lnSpc>
              <a:spcBef>
                <a:spcPts val="1200"/>
              </a:spcBef>
              <a:buChar char="–"/>
              <a:tabLst>
                <a:tab pos="639445" algn="l"/>
                <a:tab pos="640080" algn="l"/>
              </a:tabLst>
            </a:pPr>
            <a:r>
              <a:rPr lang="en-US" spc="-5" dirty="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right to carry the corresponding </a:t>
            </a:r>
            <a:r>
              <a:rPr lang="en-US" spc="-5" dirty="0">
                <a:latin typeface="Arial" panose="020B0604020202020204" pitchFamily="34" charset="0"/>
                <a:cs typeface="Arial" panose="020B0604020202020204" pitchFamily="34" charset="0"/>
              </a:rPr>
              <a:t>adjustment in </a:t>
            </a:r>
            <a:r>
              <a:rPr lang="en-US" dirty="0">
                <a:latin typeface="Arial" panose="020B0604020202020204" pitchFamily="34" charset="0"/>
                <a:cs typeface="Arial" panose="020B0604020202020204" pitchFamily="34" charset="0"/>
              </a:rPr>
              <a:t>the </a:t>
            </a:r>
            <a:r>
              <a:rPr lang="en-US" spc="-5" dirty="0">
                <a:latin typeface="Arial" panose="020B0604020202020204" pitchFamily="34" charset="0"/>
                <a:cs typeface="Arial" panose="020B0604020202020204" pitchFamily="34" charset="0"/>
              </a:rPr>
              <a:t>other</a:t>
            </a:r>
            <a:r>
              <a:rPr lang="en-US" spc="-13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country  </a:t>
            </a:r>
            <a:r>
              <a:rPr lang="en-US" spc="-5" dirty="0">
                <a:latin typeface="Arial" panose="020B0604020202020204" pitchFamily="34" charset="0"/>
                <a:cs typeface="Arial" panose="020B0604020202020204" pitchFamily="34" charset="0"/>
              </a:rPr>
              <a:t>primarily arises </a:t>
            </a:r>
            <a:r>
              <a:rPr lang="en-US" dirty="0">
                <a:latin typeface="Arial" panose="020B0604020202020204" pitchFamily="34" charset="0"/>
                <a:cs typeface="Arial" panose="020B0604020202020204" pitchFamily="34" charset="0"/>
              </a:rPr>
              <a:t>from Article </a:t>
            </a:r>
            <a:r>
              <a:rPr lang="en-US" spc="-5" dirty="0">
                <a:latin typeface="Arial" panose="020B0604020202020204" pitchFamily="34" charset="0"/>
                <a:cs typeface="Arial" panose="020B0604020202020204" pitchFamily="34" charset="0"/>
              </a:rPr>
              <a:t>9(2) of </a:t>
            </a:r>
            <a:r>
              <a:rPr lang="en-US" dirty="0">
                <a:latin typeface="Arial" panose="020B0604020202020204" pitchFamily="34" charset="0"/>
                <a:cs typeface="Arial" panose="020B0604020202020204" pitchFamily="34" charset="0"/>
              </a:rPr>
              <a:t>the OECD</a:t>
            </a:r>
            <a:r>
              <a:rPr lang="en-US" spc="-4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Model</a:t>
            </a:r>
          </a:p>
          <a:p>
            <a:pPr marL="639445" marR="144145" lvl="1" indent="-285750">
              <a:lnSpc>
                <a:spcPct val="100000"/>
              </a:lnSpc>
              <a:spcBef>
                <a:spcPts val="1200"/>
              </a:spcBef>
              <a:buChar char="–"/>
              <a:tabLst>
                <a:tab pos="639445" algn="l"/>
                <a:tab pos="640080" algn="l"/>
              </a:tabLst>
            </a:pPr>
            <a:r>
              <a:rPr lang="en-US" dirty="0">
                <a:latin typeface="Arial" panose="020B0604020202020204" pitchFamily="34" charset="0"/>
                <a:cs typeface="Arial" panose="020B0604020202020204" pitchFamily="34" charset="0"/>
              </a:rPr>
              <a:t>If the countries </a:t>
            </a:r>
            <a:r>
              <a:rPr lang="en-US" spc="-5" dirty="0">
                <a:latin typeface="Arial" panose="020B0604020202020204" pitchFamily="34" charset="0"/>
                <a:cs typeface="Arial" panose="020B0604020202020204" pitchFamily="34" charset="0"/>
              </a:rPr>
              <a:t>have inserted </a:t>
            </a:r>
            <a:r>
              <a:rPr lang="en-US" dirty="0">
                <a:latin typeface="Arial" panose="020B0604020202020204" pitchFamily="34" charset="0"/>
                <a:cs typeface="Arial" panose="020B0604020202020204" pitchFamily="34" charset="0"/>
              </a:rPr>
              <a:t>the </a:t>
            </a:r>
            <a:r>
              <a:rPr lang="en-US" spc="-5" dirty="0">
                <a:latin typeface="Arial" panose="020B0604020202020204" pitchFamily="34" charset="0"/>
                <a:cs typeface="Arial" panose="020B0604020202020204" pitchFamily="34" charset="0"/>
              </a:rPr>
              <a:t>provisions of </a:t>
            </a:r>
            <a:r>
              <a:rPr lang="en-US" dirty="0">
                <a:latin typeface="Arial" panose="020B0604020202020204" pitchFamily="34" charset="0"/>
                <a:cs typeface="Arial" panose="020B0604020202020204" pitchFamily="34" charset="0"/>
              </a:rPr>
              <a:t>Article </a:t>
            </a:r>
            <a:r>
              <a:rPr lang="en-US" spc="-5" dirty="0">
                <a:latin typeface="Arial" panose="020B0604020202020204" pitchFamily="34" charset="0"/>
                <a:cs typeface="Arial" panose="020B0604020202020204" pitchFamily="34" charset="0"/>
              </a:rPr>
              <a:t>9(2) in </a:t>
            </a:r>
            <a:r>
              <a:rPr lang="en-US" dirty="0">
                <a:latin typeface="Arial" panose="020B0604020202020204" pitchFamily="34" charset="0"/>
                <a:cs typeface="Arial" panose="020B0604020202020204" pitchFamily="34" charset="0"/>
              </a:rPr>
              <a:t>the </a:t>
            </a:r>
            <a:r>
              <a:rPr lang="en-US" spc="-5" dirty="0">
                <a:latin typeface="Arial" panose="020B0604020202020204" pitchFamily="34" charset="0"/>
                <a:cs typeface="Arial" panose="020B0604020202020204" pitchFamily="34" charset="0"/>
              </a:rPr>
              <a:t>double </a:t>
            </a:r>
            <a:r>
              <a:rPr lang="en-US" dirty="0">
                <a:latin typeface="Arial" panose="020B0604020202020204" pitchFamily="34" charset="0"/>
                <a:cs typeface="Arial" panose="020B0604020202020204" pitchFamily="34" charset="0"/>
              </a:rPr>
              <a:t>tax  Treaty, then those countries can make a corresponding </a:t>
            </a:r>
            <a:r>
              <a:rPr lang="en-US" spc="-5" dirty="0">
                <a:latin typeface="Arial" panose="020B0604020202020204" pitchFamily="34" charset="0"/>
                <a:cs typeface="Arial" panose="020B0604020202020204" pitchFamily="34" charset="0"/>
              </a:rPr>
              <a:t>adjustment </a:t>
            </a:r>
            <a:r>
              <a:rPr lang="en-US" dirty="0">
                <a:latin typeface="Arial" panose="020B0604020202020204" pitchFamily="34" charset="0"/>
                <a:cs typeface="Arial" panose="020B0604020202020204" pitchFamily="34" charset="0"/>
              </a:rPr>
              <a:t>subject  to </a:t>
            </a:r>
            <a:r>
              <a:rPr lang="en-US" spc="-5" dirty="0">
                <a:latin typeface="Arial" panose="020B0604020202020204" pitchFamily="34" charset="0"/>
                <a:cs typeface="Arial" panose="020B0604020202020204" pitchFamily="34" charset="0"/>
              </a:rPr>
              <a:t>acceptance of </a:t>
            </a:r>
            <a:r>
              <a:rPr lang="en-US" dirty="0">
                <a:latin typeface="Arial" panose="020B0604020202020204" pitchFamily="34" charset="0"/>
                <a:cs typeface="Arial" panose="020B0604020202020204" pitchFamily="34" charset="0"/>
              </a:rPr>
              <a:t>the </a:t>
            </a:r>
            <a:r>
              <a:rPr lang="en-US" spc="-5" dirty="0">
                <a:latin typeface="Arial" panose="020B0604020202020204" pitchFamily="34" charset="0"/>
                <a:cs typeface="Arial" panose="020B0604020202020204" pitchFamily="34" charset="0"/>
              </a:rPr>
              <a:t>principle and</a:t>
            </a:r>
            <a:r>
              <a:rPr lang="en-US" spc="-3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quantum</a:t>
            </a:r>
          </a:p>
          <a:p>
            <a:pPr marL="355600" marR="5080" indent="-342900">
              <a:lnSpc>
                <a:spcPct val="100000"/>
              </a:lnSpc>
              <a:spcBef>
                <a:spcPts val="1200"/>
              </a:spcBef>
              <a:buClr>
                <a:srgbClr val="000000"/>
              </a:buClr>
              <a:buChar char="•"/>
              <a:tabLst>
                <a:tab pos="354965" algn="l"/>
                <a:tab pos="355600" algn="l"/>
              </a:tabLst>
            </a:pPr>
            <a:r>
              <a:rPr lang="en-US" dirty="0">
                <a:latin typeface="Arial" panose="020B0604020202020204" pitchFamily="34" charset="0"/>
                <a:cs typeface="Arial" panose="020B0604020202020204" pitchFamily="34" charset="0"/>
              </a:rPr>
              <a:t>Is Article 9(2) </a:t>
            </a:r>
            <a:r>
              <a:rPr lang="en-US" spc="-5" dirty="0">
                <a:latin typeface="Arial" panose="020B0604020202020204" pitchFamily="34" charset="0"/>
                <a:cs typeface="Arial" panose="020B0604020202020204" pitchFamily="34" charset="0"/>
              </a:rPr>
              <a:t>independent of </a:t>
            </a:r>
            <a:r>
              <a:rPr lang="en-US" dirty="0">
                <a:latin typeface="Arial" panose="020B0604020202020204" pitchFamily="34" charset="0"/>
                <a:cs typeface="Arial" panose="020B0604020202020204" pitchFamily="34" charset="0"/>
              </a:rPr>
              <a:t>Article 9(1) or </a:t>
            </a:r>
            <a:r>
              <a:rPr lang="en-US" spc="-5" dirty="0">
                <a:latin typeface="Arial" panose="020B0604020202020204" pitchFamily="34" charset="0"/>
                <a:cs typeface="Arial" panose="020B0604020202020204" pitchFamily="34" charset="0"/>
              </a:rPr>
              <a:t>does </a:t>
            </a:r>
            <a:r>
              <a:rPr lang="en-US" dirty="0">
                <a:latin typeface="Arial" panose="020B0604020202020204" pitchFamily="34" charset="0"/>
                <a:cs typeface="Arial" panose="020B0604020202020204" pitchFamily="34" charset="0"/>
              </a:rPr>
              <a:t>Article 9(1) </a:t>
            </a:r>
            <a:r>
              <a:rPr lang="en-US" spc="-5" dirty="0">
                <a:latin typeface="Arial" panose="020B0604020202020204" pitchFamily="34" charset="0"/>
                <a:cs typeface="Arial" panose="020B0604020202020204" pitchFamily="34" charset="0"/>
              </a:rPr>
              <a:t>define the </a:t>
            </a:r>
            <a:r>
              <a:rPr lang="en-US" dirty="0">
                <a:latin typeface="Arial" panose="020B0604020202020204" pitchFamily="34" charset="0"/>
                <a:cs typeface="Arial" panose="020B0604020202020204" pitchFamily="34" charset="0"/>
              </a:rPr>
              <a:t>scope  of Article</a:t>
            </a:r>
            <a:r>
              <a:rPr lang="en-US" spc="-1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9(2)?</a:t>
            </a:r>
          </a:p>
          <a:p>
            <a:pPr marL="639445" marR="5080" lvl="1" indent="-285750">
              <a:lnSpc>
                <a:spcPct val="100000"/>
              </a:lnSpc>
              <a:spcBef>
                <a:spcPts val="1200"/>
              </a:spcBef>
              <a:buChar char="–"/>
              <a:tabLst>
                <a:tab pos="639445" algn="l"/>
                <a:tab pos="640080" algn="l"/>
              </a:tabLst>
            </a:pPr>
            <a:r>
              <a:rPr lang="en-US" spc="-5" dirty="0">
                <a:latin typeface="Arial" panose="020B0604020202020204" pitchFamily="34" charset="0"/>
                <a:cs typeface="Arial" panose="020B0604020202020204" pitchFamily="34" charset="0"/>
              </a:rPr>
              <a:t>Adjustment </a:t>
            </a:r>
            <a:r>
              <a:rPr lang="en-US" dirty="0">
                <a:latin typeface="Arial" panose="020B0604020202020204" pitchFamily="34" charset="0"/>
                <a:cs typeface="Arial" panose="020B0604020202020204" pitchFamily="34" charset="0"/>
              </a:rPr>
              <a:t>to a </a:t>
            </a:r>
            <a:r>
              <a:rPr lang="en-US" spc="-5" dirty="0">
                <a:latin typeface="Arial" panose="020B0604020202020204" pitchFamily="34" charset="0"/>
                <a:cs typeface="Arial" panose="020B0604020202020204" pitchFamily="34" charset="0"/>
              </a:rPr>
              <a:t>deemed international </a:t>
            </a:r>
            <a:r>
              <a:rPr lang="en-US" dirty="0">
                <a:latin typeface="Arial" panose="020B0604020202020204" pitchFamily="34" charset="0"/>
                <a:cs typeface="Arial" panose="020B0604020202020204" pitchFamily="34" charset="0"/>
              </a:rPr>
              <a:t>transaction </a:t>
            </a:r>
            <a:r>
              <a:rPr lang="en-US" spc="-5" dirty="0">
                <a:latin typeface="Arial" panose="020B0604020202020204" pitchFamily="34" charset="0"/>
                <a:cs typeface="Arial" panose="020B0604020202020204" pitchFamily="34" charset="0"/>
              </a:rPr>
              <a:t>as per </a:t>
            </a:r>
            <a:r>
              <a:rPr lang="en-US" dirty="0">
                <a:latin typeface="Arial" panose="020B0604020202020204" pitchFamily="34" charset="0"/>
                <a:cs typeface="Arial" panose="020B0604020202020204" pitchFamily="34" charset="0"/>
              </a:rPr>
              <a:t>Indian Transfer  Pricing regulations – whether Article 9(2) will</a:t>
            </a:r>
            <a:r>
              <a:rPr lang="en-US" spc="-8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apply?</a:t>
            </a:r>
          </a:p>
          <a:p>
            <a:pPr marL="355600" marR="5715" indent="-342900">
              <a:lnSpc>
                <a:spcPct val="100000"/>
              </a:lnSpc>
              <a:spcBef>
                <a:spcPts val="1200"/>
              </a:spcBef>
              <a:buChar char="•"/>
              <a:tabLst>
                <a:tab pos="354965" algn="l"/>
                <a:tab pos="355600" algn="l"/>
              </a:tabLst>
            </a:pPr>
            <a:r>
              <a:rPr lang="en-US" spc="-5" dirty="0">
                <a:latin typeface="Arial" panose="020B0604020202020204" pitchFamily="34" charset="0"/>
                <a:cs typeface="Arial" panose="020B0604020202020204" pitchFamily="34" charset="0"/>
              </a:rPr>
              <a:t>Whether MAP procedure applicable if the relevant DTAA does not include  </a:t>
            </a:r>
            <a:r>
              <a:rPr lang="en-US" dirty="0">
                <a:latin typeface="Arial" panose="020B0604020202020204" pitchFamily="34" charset="0"/>
                <a:cs typeface="Arial" panose="020B0604020202020204" pitchFamily="34" charset="0"/>
              </a:rPr>
              <a:t>Article</a:t>
            </a:r>
            <a:r>
              <a:rPr lang="en-US" spc="-1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9(2)?</a:t>
            </a:r>
          </a:p>
        </p:txBody>
      </p:sp>
    </p:spTree>
    <p:extLst>
      <p:ext uri="{BB962C8B-B14F-4D97-AF65-F5344CB8AC3E}">
        <p14:creationId xmlns:p14="http://schemas.microsoft.com/office/powerpoint/2010/main" val="1178861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5494" y="498475"/>
            <a:ext cx="8169631" cy="628377"/>
          </a:xfrm>
          <a:prstGeom prst="rect">
            <a:avLst/>
          </a:prstGeom>
        </p:spPr>
        <p:txBody>
          <a:bodyPr vert="horz" wrap="square" lIns="0" tIns="12700" rIns="0" bIns="0" rtlCol="0">
            <a:spAutoFit/>
          </a:bodyPr>
          <a:lstStyle/>
          <a:p>
            <a:pPr marL="12700">
              <a:lnSpc>
                <a:spcPct val="100000"/>
              </a:lnSpc>
              <a:spcBef>
                <a:spcPts val="100"/>
              </a:spcBef>
              <a:tabLst>
                <a:tab pos="1078230" algn="l"/>
              </a:tabLst>
            </a:pPr>
            <a:r>
              <a:rPr lang="en-US" sz="4000" b="1" spc="-5" dirty="0">
                <a:latin typeface="Arial" panose="020B0604020202020204" pitchFamily="34" charset="0"/>
                <a:cs typeface="Arial" panose="020B0604020202020204" pitchFamily="34" charset="0"/>
              </a:rPr>
              <a:t>MAP – Treaty Model Differences</a:t>
            </a:r>
            <a:endParaRPr sz="4000" dirty="0">
              <a:latin typeface="Arial" panose="020B0604020202020204" pitchFamily="34" charset="0"/>
              <a:cs typeface="Arial" panose="020B0604020202020204" pitchFamily="34" charset="0"/>
            </a:endParaRPr>
          </a:p>
        </p:txBody>
      </p:sp>
      <p:sp>
        <p:nvSpPr>
          <p:cNvPr id="4" name="object 3">
            <a:extLst>
              <a:ext uri="{FF2B5EF4-FFF2-40B4-BE49-F238E27FC236}">
                <a16:creationId xmlns:a16="http://schemas.microsoft.com/office/drawing/2014/main" id="{3C949563-F274-1878-8727-EB46FAEFE724}"/>
              </a:ext>
            </a:extLst>
          </p:cNvPr>
          <p:cNvSpPr txBox="1"/>
          <p:nvPr/>
        </p:nvSpPr>
        <p:spPr>
          <a:xfrm>
            <a:off x="1085494" y="1126852"/>
            <a:ext cx="8744306" cy="4908523"/>
          </a:xfrm>
          <a:prstGeom prst="rect">
            <a:avLst/>
          </a:prstGeom>
        </p:spPr>
        <p:txBody>
          <a:bodyPr vert="horz" wrap="square" lIns="0" tIns="88900" rIns="0" bIns="0" rtlCol="0">
            <a:spAutoFit/>
          </a:bodyPr>
          <a:lstStyle/>
          <a:p>
            <a:pPr marL="287020" indent="-274955">
              <a:lnSpc>
                <a:spcPct val="100000"/>
              </a:lnSpc>
              <a:spcBef>
                <a:spcPts val="700"/>
              </a:spcBef>
              <a:buSzPct val="88235"/>
              <a:buFont typeface="Wingdings"/>
              <a:buChar char=""/>
              <a:tabLst>
                <a:tab pos="287020" algn="l"/>
                <a:tab pos="287655" algn="l"/>
              </a:tabLst>
            </a:pPr>
            <a:r>
              <a:rPr spc="5" dirty="0">
                <a:latin typeface="Arial" panose="020B0604020202020204" pitchFamily="34" charset="0"/>
                <a:cs typeface="Arial" panose="020B0604020202020204" pitchFamily="34" charset="0"/>
              </a:rPr>
              <a:t>UN </a:t>
            </a:r>
            <a:r>
              <a:rPr dirty="0">
                <a:latin typeface="Arial" panose="020B0604020202020204" pitchFamily="34" charset="0"/>
                <a:cs typeface="Arial" panose="020B0604020202020204" pitchFamily="34" charset="0"/>
              </a:rPr>
              <a:t>and OECD MC are similar </a:t>
            </a:r>
            <a:r>
              <a:rPr spc="-5" dirty="0">
                <a:latin typeface="Arial" panose="020B0604020202020204" pitchFamily="34" charset="0"/>
                <a:cs typeface="Arial" panose="020B0604020202020204" pitchFamily="34" charset="0"/>
              </a:rPr>
              <a:t>except</a:t>
            </a:r>
            <a:r>
              <a:rPr spc="-8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that:</a:t>
            </a:r>
            <a:endParaRPr dirty="0">
              <a:latin typeface="Arial" panose="020B0604020202020204" pitchFamily="34" charset="0"/>
              <a:cs typeface="Arial" panose="020B0604020202020204" pitchFamily="34" charset="0"/>
            </a:endParaRPr>
          </a:p>
          <a:p>
            <a:pPr marL="652780" lvl="1" indent="-274955">
              <a:lnSpc>
                <a:spcPts val="1839"/>
              </a:lnSpc>
              <a:spcBef>
                <a:spcPts val="600"/>
              </a:spcBef>
              <a:buSzPct val="73529"/>
              <a:buFont typeface="Wingdings"/>
              <a:buChar char=""/>
              <a:tabLst>
                <a:tab pos="652780" algn="l"/>
                <a:tab pos="653415" algn="l"/>
              </a:tabLst>
            </a:pPr>
            <a:r>
              <a:rPr spc="5" dirty="0">
                <a:latin typeface="Arial" panose="020B0604020202020204" pitchFamily="34" charset="0"/>
                <a:cs typeface="Arial" panose="020B0604020202020204" pitchFamily="34" charset="0"/>
              </a:rPr>
              <a:t>UN </a:t>
            </a:r>
            <a:r>
              <a:rPr dirty="0">
                <a:latin typeface="Arial" panose="020B0604020202020204" pitchFamily="34" charset="0"/>
                <a:cs typeface="Arial" panose="020B0604020202020204" pitchFamily="34" charset="0"/>
              </a:rPr>
              <a:t>model additionally commits </a:t>
            </a:r>
            <a:r>
              <a:rPr spc="-5" dirty="0">
                <a:latin typeface="Arial" panose="020B0604020202020204" pitchFamily="34" charset="0"/>
                <a:cs typeface="Arial" panose="020B0604020202020204" pitchFamily="34" charset="0"/>
              </a:rPr>
              <a:t>the </a:t>
            </a:r>
            <a:r>
              <a:rPr spc="5" dirty="0">
                <a:latin typeface="Arial" panose="020B0604020202020204" pitchFamily="34" charset="0"/>
                <a:cs typeface="Arial" panose="020B0604020202020204" pitchFamily="34" charset="0"/>
              </a:rPr>
              <a:t>CA </a:t>
            </a:r>
            <a:r>
              <a:rPr spc="-5" dirty="0">
                <a:latin typeface="Arial" panose="020B0604020202020204" pitchFamily="34" charset="0"/>
                <a:cs typeface="Arial" panose="020B0604020202020204" pitchFamily="34" charset="0"/>
              </a:rPr>
              <a:t>to </a:t>
            </a:r>
            <a:r>
              <a:rPr dirty="0">
                <a:latin typeface="Arial" panose="020B0604020202020204" pitchFamily="34" charset="0"/>
                <a:cs typeface="Arial" panose="020B0604020202020204" pitchFamily="34" charset="0"/>
              </a:rPr>
              <a:t>jointly or unilaterally develop procedures</a:t>
            </a:r>
            <a:r>
              <a:rPr spc="-8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for</a:t>
            </a:r>
            <a:r>
              <a:rPr lang="en-US"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implementing</a:t>
            </a:r>
            <a:r>
              <a:rPr spc="-4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MAP</a:t>
            </a:r>
          </a:p>
          <a:p>
            <a:pPr>
              <a:lnSpc>
                <a:spcPct val="100000"/>
              </a:lnSpc>
              <a:spcBef>
                <a:spcPts val="20"/>
              </a:spcBef>
            </a:pPr>
            <a:endParaRPr dirty="0">
              <a:latin typeface="Arial" panose="020B0604020202020204" pitchFamily="34" charset="0"/>
              <a:cs typeface="Arial" panose="020B0604020202020204" pitchFamily="34" charset="0"/>
            </a:endParaRPr>
          </a:p>
          <a:p>
            <a:pPr marL="287020" indent="-274955">
              <a:lnSpc>
                <a:spcPct val="100000"/>
              </a:lnSpc>
              <a:buSzPct val="89473"/>
              <a:buFont typeface="Wingdings"/>
              <a:buChar char=""/>
              <a:tabLst>
                <a:tab pos="287020" algn="l"/>
                <a:tab pos="287655" algn="l"/>
              </a:tabLst>
            </a:pPr>
            <a:r>
              <a:rPr spc="-5" dirty="0">
                <a:latin typeface="Arial" panose="020B0604020202020204" pitchFamily="34" charset="0"/>
                <a:cs typeface="Arial" panose="020B0604020202020204" pitchFamily="34" charset="0"/>
              </a:rPr>
              <a:t>US Model differs from the UN / OECD in the following</a:t>
            </a:r>
            <a:r>
              <a:rPr spc="150" dirty="0">
                <a:latin typeface="Arial" panose="020B0604020202020204" pitchFamily="34" charset="0"/>
                <a:cs typeface="Arial" panose="020B0604020202020204" pitchFamily="34" charset="0"/>
              </a:rPr>
              <a:t> </a:t>
            </a:r>
            <a:r>
              <a:rPr spc="-10" dirty="0">
                <a:latin typeface="Arial" panose="020B0604020202020204" pitchFamily="34" charset="0"/>
                <a:cs typeface="Arial" panose="020B0604020202020204" pitchFamily="34" charset="0"/>
              </a:rPr>
              <a:t>ways:</a:t>
            </a:r>
            <a:endParaRPr dirty="0">
              <a:latin typeface="Arial" panose="020B0604020202020204" pitchFamily="34" charset="0"/>
              <a:cs typeface="Arial" panose="020B0604020202020204" pitchFamily="34" charset="0"/>
            </a:endParaRPr>
          </a:p>
          <a:p>
            <a:pPr marL="652780" marR="144145" lvl="1" indent="-274320">
              <a:lnSpc>
                <a:spcPts val="1630"/>
              </a:lnSpc>
              <a:spcBef>
                <a:spcPts val="1005"/>
              </a:spcBef>
              <a:buSzPct val="73529"/>
              <a:buFont typeface="Wingdings"/>
              <a:buChar char=""/>
              <a:tabLst>
                <a:tab pos="652780" algn="l"/>
                <a:tab pos="653415" algn="l"/>
              </a:tabLst>
            </a:pPr>
            <a:r>
              <a:rPr dirty="0">
                <a:latin typeface="Arial" panose="020B0604020202020204" pitchFamily="34" charset="0"/>
                <a:cs typeface="Arial" panose="020B0604020202020204" pitchFamily="34" charset="0"/>
              </a:rPr>
              <a:t>Any agreement reached </a:t>
            </a:r>
            <a:r>
              <a:rPr spc="-5" dirty="0">
                <a:latin typeface="Arial" panose="020B0604020202020204" pitchFamily="34" charset="0"/>
                <a:cs typeface="Arial" panose="020B0604020202020204" pitchFamily="34" charset="0"/>
              </a:rPr>
              <a:t>between the </a:t>
            </a:r>
            <a:r>
              <a:rPr dirty="0">
                <a:latin typeface="Arial" panose="020B0604020202020204" pitchFamily="34" charset="0"/>
                <a:cs typeface="Arial" panose="020B0604020202020204" pitchFamily="34" charset="0"/>
              </a:rPr>
              <a:t>CAs </a:t>
            </a:r>
            <a:r>
              <a:rPr spc="-5" dirty="0">
                <a:latin typeface="Arial" panose="020B0604020202020204" pitchFamily="34" charset="0"/>
                <a:cs typeface="Arial" panose="020B0604020202020204" pitchFamily="34" charset="0"/>
              </a:rPr>
              <a:t>to </a:t>
            </a:r>
            <a:r>
              <a:rPr dirty="0">
                <a:latin typeface="Arial" panose="020B0604020202020204" pitchFamily="34" charset="0"/>
                <a:cs typeface="Arial" panose="020B0604020202020204" pitchFamily="34" charset="0"/>
              </a:rPr>
              <a:t>be implemented </a:t>
            </a:r>
            <a:r>
              <a:rPr spc="-5" dirty="0">
                <a:latin typeface="Arial" panose="020B0604020202020204" pitchFamily="34" charset="0"/>
                <a:cs typeface="Arial" panose="020B0604020202020204" pitchFamily="34" charset="0"/>
              </a:rPr>
              <a:t>notwithstanding </a:t>
            </a:r>
            <a:r>
              <a:rPr dirty="0">
                <a:latin typeface="Arial" panose="020B0604020202020204" pitchFamily="34" charset="0"/>
                <a:cs typeface="Arial" panose="020B0604020202020204" pitchFamily="34" charset="0"/>
              </a:rPr>
              <a:t>any </a:t>
            </a:r>
            <a:r>
              <a:rPr spc="-5" dirty="0">
                <a:latin typeface="Arial" panose="020B0604020202020204" pitchFamily="34" charset="0"/>
                <a:cs typeface="Arial" panose="020B0604020202020204" pitchFamily="34" charset="0"/>
              </a:rPr>
              <a:t>time  </a:t>
            </a:r>
            <a:r>
              <a:rPr dirty="0">
                <a:latin typeface="Arial" panose="020B0604020202020204" pitchFamily="34" charset="0"/>
                <a:cs typeface="Arial" panose="020B0604020202020204" pitchFamily="34" charset="0"/>
              </a:rPr>
              <a:t>limits as </a:t>
            </a:r>
            <a:r>
              <a:rPr spc="-5" dirty="0">
                <a:latin typeface="Arial" panose="020B0604020202020204" pitchFamily="34" charset="0"/>
                <a:cs typeface="Arial" panose="020B0604020202020204" pitchFamily="34" charset="0"/>
              </a:rPr>
              <a:t>well </a:t>
            </a:r>
            <a:r>
              <a:rPr dirty="0">
                <a:latin typeface="Arial" panose="020B0604020202020204" pitchFamily="34" charset="0"/>
                <a:cs typeface="Arial" panose="020B0604020202020204" pitchFamily="34" charset="0"/>
              </a:rPr>
              <a:t>as procedural</a:t>
            </a:r>
            <a:r>
              <a:rPr spc="-3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limitations,</a:t>
            </a:r>
          </a:p>
          <a:p>
            <a:pPr marL="652780" lvl="1" indent="-274955">
              <a:lnSpc>
                <a:spcPct val="100000"/>
              </a:lnSpc>
              <a:spcBef>
                <a:spcPts val="605"/>
              </a:spcBef>
              <a:buSzPct val="73529"/>
              <a:buFont typeface="Wingdings"/>
              <a:buChar char=""/>
              <a:tabLst>
                <a:tab pos="652780" algn="l"/>
                <a:tab pos="653415" algn="l"/>
              </a:tabLst>
            </a:pPr>
            <a:r>
              <a:rPr spc="5" dirty="0">
                <a:latin typeface="Arial" panose="020B0604020202020204" pitchFamily="34" charset="0"/>
                <a:cs typeface="Arial" panose="020B0604020202020204" pitchFamily="34" charset="0"/>
              </a:rPr>
              <a:t>Time </a:t>
            </a:r>
            <a:r>
              <a:rPr dirty="0">
                <a:latin typeface="Arial" panose="020B0604020202020204" pitchFamily="34" charset="0"/>
                <a:cs typeface="Arial" panose="020B0604020202020204" pitchFamily="34" charset="0"/>
              </a:rPr>
              <a:t>period of 3 </a:t>
            </a:r>
            <a:r>
              <a:rPr spc="-5" dirty="0">
                <a:latin typeface="Arial" panose="020B0604020202020204" pitchFamily="34" charset="0"/>
                <a:cs typeface="Arial" panose="020B0604020202020204" pitchFamily="34" charset="0"/>
              </a:rPr>
              <a:t>years </a:t>
            </a:r>
            <a:r>
              <a:rPr dirty="0">
                <a:latin typeface="Arial" panose="020B0604020202020204" pitchFamily="34" charset="0"/>
                <a:cs typeface="Arial" panose="020B0604020202020204" pitchFamily="34" charset="0"/>
              </a:rPr>
              <a:t>not prescribed </a:t>
            </a:r>
            <a:r>
              <a:rPr spc="-5" dirty="0">
                <a:latin typeface="Arial" panose="020B0604020202020204" pitchFamily="34" charset="0"/>
                <a:cs typeface="Arial" panose="020B0604020202020204" pitchFamily="34" charset="0"/>
              </a:rPr>
              <a:t>for taxpayer to </a:t>
            </a:r>
            <a:r>
              <a:rPr dirty="0">
                <a:latin typeface="Arial" panose="020B0604020202020204" pitchFamily="34" charset="0"/>
                <a:cs typeface="Arial" panose="020B0604020202020204" pitchFamily="34" charset="0"/>
              </a:rPr>
              <a:t>present </a:t>
            </a:r>
            <a:r>
              <a:rPr spc="-5" dirty="0">
                <a:latin typeface="Arial" panose="020B0604020202020204" pitchFamily="34" charset="0"/>
                <a:cs typeface="Arial" panose="020B0604020202020204" pitchFamily="34" charset="0"/>
              </a:rPr>
              <a:t>the </a:t>
            </a:r>
            <a:r>
              <a:rPr dirty="0">
                <a:latin typeface="Arial" panose="020B0604020202020204" pitchFamily="34" charset="0"/>
                <a:cs typeface="Arial" panose="020B0604020202020204" pitchFamily="34" charset="0"/>
              </a:rPr>
              <a:t>case,</a:t>
            </a:r>
            <a:r>
              <a:rPr spc="3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and</a:t>
            </a:r>
          </a:p>
          <a:p>
            <a:pPr marL="652780" marR="5080" lvl="1" indent="-274320">
              <a:lnSpc>
                <a:spcPts val="1630"/>
              </a:lnSpc>
              <a:spcBef>
                <a:spcPts val="1010"/>
              </a:spcBef>
              <a:buSzPct val="73529"/>
              <a:buFont typeface="Wingdings"/>
              <a:buChar char=""/>
              <a:tabLst>
                <a:tab pos="652780" algn="l"/>
                <a:tab pos="653415" algn="l"/>
              </a:tabLst>
            </a:pPr>
            <a:r>
              <a:rPr dirty="0">
                <a:latin typeface="Arial" panose="020B0604020202020204" pitchFamily="34" charset="0"/>
                <a:cs typeface="Arial" panose="020B0604020202020204" pitchFamily="34" charset="0"/>
              </a:rPr>
              <a:t>Even </a:t>
            </a:r>
            <a:r>
              <a:rPr spc="-5" dirty="0">
                <a:latin typeface="Arial" panose="020B0604020202020204" pitchFamily="34" charset="0"/>
                <a:cs typeface="Arial" panose="020B0604020202020204" pitchFamily="34" charset="0"/>
              </a:rPr>
              <a:t>for </a:t>
            </a:r>
            <a:r>
              <a:rPr dirty="0">
                <a:latin typeface="Arial" panose="020B0604020202020204" pitchFamily="34" charset="0"/>
                <a:cs typeface="Arial" panose="020B0604020202020204" pitchFamily="34" charset="0"/>
              </a:rPr>
              <a:t>the cases involving issues </a:t>
            </a:r>
            <a:r>
              <a:rPr spc="-5" dirty="0">
                <a:latin typeface="Arial" panose="020B0604020202020204" pitchFamily="34" charset="0"/>
                <a:cs typeface="Arial" panose="020B0604020202020204" pitchFamily="34" charset="0"/>
              </a:rPr>
              <a:t>related to Art. </a:t>
            </a:r>
            <a:r>
              <a:rPr dirty="0">
                <a:latin typeface="Arial" panose="020B0604020202020204" pitchFamily="34" charset="0"/>
                <a:cs typeface="Arial" panose="020B0604020202020204" pitchFamily="34" charset="0"/>
              </a:rPr>
              <a:t>24(1), MAP can be </a:t>
            </a:r>
            <a:r>
              <a:rPr spc="-5" dirty="0">
                <a:latin typeface="Arial" panose="020B0604020202020204" pitchFamily="34" charset="0"/>
                <a:cs typeface="Arial" panose="020B0604020202020204" pitchFamily="34" charset="0"/>
              </a:rPr>
              <a:t>initiated </a:t>
            </a:r>
            <a:r>
              <a:rPr spc="-10" dirty="0">
                <a:latin typeface="Arial" panose="020B0604020202020204" pitchFamily="34" charset="0"/>
                <a:cs typeface="Arial" panose="020B0604020202020204" pitchFamily="34" charset="0"/>
              </a:rPr>
              <a:t>with </a:t>
            </a:r>
            <a:r>
              <a:rPr spc="5" dirty="0">
                <a:latin typeface="Arial" panose="020B0604020202020204" pitchFamily="34" charset="0"/>
                <a:cs typeface="Arial" panose="020B0604020202020204" pitchFamily="34" charset="0"/>
              </a:rPr>
              <a:t>CA </a:t>
            </a:r>
            <a:r>
              <a:rPr dirty="0">
                <a:latin typeface="Arial" panose="020B0604020202020204" pitchFamily="34" charset="0"/>
                <a:cs typeface="Arial" panose="020B0604020202020204" pitchFamily="34" charset="0"/>
              </a:rPr>
              <a:t>of  </a:t>
            </a:r>
            <a:r>
              <a:rPr spc="-5" dirty="0">
                <a:latin typeface="Arial" panose="020B0604020202020204" pitchFamily="34" charset="0"/>
                <a:cs typeface="Arial" panose="020B0604020202020204" pitchFamily="34" charset="0"/>
              </a:rPr>
              <a:t>the </a:t>
            </a:r>
            <a:r>
              <a:rPr dirty="0">
                <a:latin typeface="Arial" panose="020B0604020202020204" pitchFamily="34" charset="0"/>
                <a:cs typeface="Arial" panose="020B0604020202020204" pitchFamily="34" charset="0"/>
              </a:rPr>
              <a:t>country of </a:t>
            </a:r>
            <a:r>
              <a:rPr spc="-5" dirty="0">
                <a:latin typeface="Arial" panose="020B0604020202020204" pitchFamily="34" charset="0"/>
                <a:cs typeface="Arial" panose="020B0604020202020204" pitchFamily="34" charset="0"/>
              </a:rPr>
              <a:t>which </a:t>
            </a:r>
            <a:r>
              <a:rPr dirty="0">
                <a:latin typeface="Arial" panose="020B0604020202020204" pitchFamily="34" charset="0"/>
                <a:cs typeface="Arial" panose="020B0604020202020204" pitchFamily="34" charset="0"/>
              </a:rPr>
              <a:t>he is</a:t>
            </a:r>
            <a:r>
              <a:rPr spc="2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resident.</a:t>
            </a:r>
          </a:p>
          <a:p>
            <a:pPr marL="652780" marR="329565" lvl="1" indent="-274320">
              <a:lnSpc>
                <a:spcPts val="1630"/>
              </a:lnSpc>
              <a:spcBef>
                <a:spcPts val="1010"/>
              </a:spcBef>
              <a:buSzPct val="73529"/>
              <a:buFont typeface="Wingdings"/>
              <a:buChar char=""/>
              <a:tabLst>
                <a:tab pos="652780" algn="l"/>
                <a:tab pos="653415" algn="l"/>
              </a:tabLst>
            </a:pPr>
            <a:r>
              <a:rPr dirty="0">
                <a:latin typeface="Arial" panose="020B0604020202020204" pitchFamily="34" charset="0"/>
                <a:cs typeface="Arial" panose="020B0604020202020204" pitchFamily="34" charset="0"/>
              </a:rPr>
              <a:t>For </a:t>
            </a:r>
            <a:r>
              <a:rPr spc="5" dirty="0">
                <a:latin typeface="Arial" panose="020B0604020202020204" pitchFamily="34" charset="0"/>
                <a:cs typeface="Arial" panose="020B0604020202020204" pitchFamily="34" charset="0"/>
              </a:rPr>
              <a:t>CA </a:t>
            </a:r>
            <a:r>
              <a:rPr spc="-5" dirty="0">
                <a:latin typeface="Arial" panose="020B0604020202020204" pitchFamily="34" charset="0"/>
                <a:cs typeface="Arial" panose="020B0604020202020204" pitchFamily="34" charset="0"/>
              </a:rPr>
              <a:t>initiated </a:t>
            </a:r>
            <a:r>
              <a:rPr dirty="0">
                <a:latin typeface="Arial" panose="020B0604020202020204" pitchFamily="34" charset="0"/>
                <a:cs typeface="Arial" panose="020B0604020202020204" pitchFamily="34" charset="0"/>
              </a:rPr>
              <a:t>MAP, </a:t>
            </a:r>
            <a:r>
              <a:rPr spc="5" dirty="0">
                <a:latin typeface="Arial" panose="020B0604020202020204" pitchFamily="34" charset="0"/>
                <a:cs typeface="Arial" panose="020B0604020202020204" pitchFamily="34" charset="0"/>
              </a:rPr>
              <a:t>US </a:t>
            </a:r>
            <a:r>
              <a:rPr dirty="0">
                <a:latin typeface="Arial" panose="020B0604020202020204" pitchFamily="34" charset="0"/>
                <a:cs typeface="Arial" panose="020B0604020202020204" pitchFamily="34" charset="0"/>
              </a:rPr>
              <a:t>model </a:t>
            </a:r>
            <a:r>
              <a:rPr spc="-5" dirty="0">
                <a:latin typeface="Arial" panose="020B0604020202020204" pitchFamily="34" charset="0"/>
                <a:cs typeface="Arial" panose="020B0604020202020204" pitchFamily="34" charset="0"/>
              </a:rPr>
              <a:t>illustrates the matters </a:t>
            </a:r>
            <a:r>
              <a:rPr dirty="0">
                <a:latin typeface="Arial" panose="020B0604020202020204" pitchFamily="34" charset="0"/>
                <a:cs typeface="Arial" panose="020B0604020202020204" pitchFamily="34" charset="0"/>
              </a:rPr>
              <a:t>that could be included in such  MAPs.</a:t>
            </a:r>
          </a:p>
          <a:p>
            <a:pPr lvl="1">
              <a:lnSpc>
                <a:spcPct val="100000"/>
              </a:lnSpc>
              <a:spcBef>
                <a:spcPts val="45"/>
              </a:spcBef>
              <a:buFont typeface="Wingdings"/>
              <a:buChar char=""/>
            </a:pPr>
            <a:endParaRPr dirty="0">
              <a:latin typeface="Arial" panose="020B0604020202020204" pitchFamily="34" charset="0"/>
              <a:cs typeface="Arial" panose="020B0604020202020204" pitchFamily="34" charset="0"/>
            </a:endParaRPr>
          </a:p>
          <a:p>
            <a:pPr marL="287020" indent="-274955">
              <a:lnSpc>
                <a:spcPct val="100000"/>
              </a:lnSpc>
              <a:buSzPct val="89473"/>
              <a:buFont typeface="Wingdings"/>
              <a:buChar char=""/>
              <a:tabLst>
                <a:tab pos="287020" algn="l"/>
                <a:tab pos="287655" algn="l"/>
              </a:tabLst>
            </a:pPr>
            <a:r>
              <a:rPr spc="-5" dirty="0">
                <a:latin typeface="Arial" panose="020B0604020202020204" pitchFamily="34" charset="0"/>
                <a:cs typeface="Arial" panose="020B0604020202020204" pitchFamily="34" charset="0"/>
              </a:rPr>
              <a:t>Competent Authority</a:t>
            </a:r>
            <a:r>
              <a:rPr spc="30" dirty="0">
                <a:latin typeface="Arial" panose="020B0604020202020204" pitchFamily="34" charset="0"/>
                <a:cs typeface="Arial" panose="020B0604020202020204" pitchFamily="34" charset="0"/>
              </a:rPr>
              <a:t> </a:t>
            </a:r>
            <a:r>
              <a:rPr spc="-5" dirty="0">
                <a:latin typeface="Arial" panose="020B0604020202020204" pitchFamily="34" charset="0"/>
                <a:cs typeface="Arial" panose="020B0604020202020204" pitchFamily="34" charset="0"/>
              </a:rPr>
              <a:t>(CA)</a:t>
            </a:r>
            <a:endParaRPr dirty="0">
              <a:latin typeface="Arial" panose="020B0604020202020204" pitchFamily="34" charset="0"/>
              <a:cs typeface="Arial" panose="020B0604020202020204" pitchFamily="34" charset="0"/>
            </a:endParaRPr>
          </a:p>
          <a:p>
            <a:pPr marL="652780" lvl="1" indent="-274955">
              <a:lnSpc>
                <a:spcPct val="100000"/>
              </a:lnSpc>
              <a:spcBef>
                <a:spcPts val="595"/>
              </a:spcBef>
              <a:buSzPct val="73529"/>
              <a:buFont typeface="Wingdings"/>
              <a:buChar char=""/>
              <a:tabLst>
                <a:tab pos="652780" algn="l"/>
                <a:tab pos="653415" algn="l"/>
              </a:tabLst>
            </a:pPr>
            <a:r>
              <a:rPr b="1" dirty="0">
                <a:latin typeface="Arial" panose="020B0604020202020204" pitchFamily="34" charset="0"/>
                <a:cs typeface="Arial" panose="020B0604020202020204" pitchFamily="34" charset="0"/>
              </a:rPr>
              <a:t>India: </a:t>
            </a:r>
            <a:r>
              <a:rPr spc="-5" dirty="0">
                <a:latin typeface="Arial" panose="020B0604020202020204" pitchFamily="34" charset="0"/>
                <a:cs typeface="Arial" panose="020B0604020202020204" pitchFamily="34" charset="0"/>
              </a:rPr>
              <a:t>Officer </a:t>
            </a:r>
            <a:r>
              <a:rPr dirty="0">
                <a:latin typeface="Arial" panose="020B0604020202020204" pitchFamily="34" charset="0"/>
                <a:cs typeface="Arial" panose="020B0604020202020204" pitchFamily="34" charset="0"/>
              </a:rPr>
              <a:t>Authorised by Central Government – Rule 44G /</a:t>
            </a:r>
            <a:r>
              <a:rPr spc="40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44H</a:t>
            </a:r>
          </a:p>
          <a:p>
            <a:pPr marL="652780" marR="337820" lvl="1" indent="-274320">
              <a:lnSpc>
                <a:spcPct val="80000"/>
              </a:lnSpc>
              <a:spcBef>
                <a:spcPts val="1019"/>
              </a:spcBef>
              <a:buSzPct val="73529"/>
              <a:buFont typeface="Wingdings"/>
              <a:buChar char=""/>
              <a:tabLst>
                <a:tab pos="652780" algn="l"/>
                <a:tab pos="653415" algn="l"/>
              </a:tabLst>
            </a:pPr>
            <a:r>
              <a:rPr b="1" dirty="0">
                <a:latin typeface="Arial" panose="020B0604020202020204" pitchFamily="34" charset="0"/>
                <a:cs typeface="Arial" panose="020B0604020202020204" pitchFamily="34" charset="0"/>
              </a:rPr>
              <a:t>Other Countries: </a:t>
            </a:r>
            <a:r>
              <a:rPr dirty="0">
                <a:latin typeface="Arial" panose="020B0604020202020204" pitchFamily="34" charset="0"/>
                <a:cs typeface="Arial" panose="020B0604020202020204" pitchFamily="34" charset="0"/>
              </a:rPr>
              <a:t>Ministry of Finance or Apex </a:t>
            </a:r>
            <a:r>
              <a:rPr spc="-5" dirty="0">
                <a:latin typeface="Arial" panose="020B0604020202020204" pitchFamily="34" charset="0"/>
                <a:cs typeface="Arial" panose="020B0604020202020204" pitchFamily="34" charset="0"/>
              </a:rPr>
              <a:t>tax authority </a:t>
            </a:r>
            <a:r>
              <a:rPr dirty="0">
                <a:latin typeface="Arial" panose="020B0604020202020204" pitchFamily="34" charset="0"/>
                <a:cs typeface="Arial" panose="020B0604020202020204" pitchFamily="34" charset="0"/>
              </a:rPr>
              <a:t>or </a:t>
            </a:r>
            <a:r>
              <a:rPr spc="5" dirty="0">
                <a:latin typeface="Arial" panose="020B0604020202020204" pitchFamily="34" charset="0"/>
                <a:cs typeface="Arial" panose="020B0604020202020204" pitchFamily="34" charset="0"/>
              </a:rPr>
              <a:t>Tax </a:t>
            </a:r>
            <a:r>
              <a:rPr dirty="0">
                <a:latin typeface="Arial" panose="020B0604020202020204" pitchFamily="34" charset="0"/>
                <a:cs typeface="Arial" panose="020B0604020202020204" pitchFamily="34" charset="0"/>
              </a:rPr>
              <a:t>Commissioners or  Directors as their</a:t>
            </a:r>
            <a:r>
              <a:rPr spc="-4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representatives</a:t>
            </a:r>
          </a:p>
        </p:txBody>
      </p:sp>
    </p:spTree>
    <p:extLst>
      <p:ext uri="{BB962C8B-B14F-4D97-AF65-F5344CB8AC3E}">
        <p14:creationId xmlns:p14="http://schemas.microsoft.com/office/powerpoint/2010/main" val="4102751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18347" y="646355"/>
            <a:ext cx="2593041" cy="350767"/>
          </a:xfrm>
          <a:prstGeom prst="rect">
            <a:avLst/>
          </a:prstGeom>
        </p:spPr>
        <p:txBody>
          <a:bodyPr vert="horz" wrap="square" lIns="0" tIns="11206" rIns="0" bIns="0" rtlCol="0">
            <a:spAutoFit/>
          </a:bodyPr>
          <a:lstStyle/>
          <a:p>
            <a:pPr marL="11206">
              <a:spcBef>
                <a:spcPts val="88"/>
              </a:spcBef>
            </a:pPr>
            <a:r>
              <a:rPr sz="2206" dirty="0">
                <a:solidFill>
                  <a:srgbClr val="FFFFFF"/>
                </a:solidFill>
                <a:latin typeface="Arial" panose="020B0604020202020204" pitchFamily="34" charset="0"/>
                <a:cs typeface="Arial" panose="020B0604020202020204" pitchFamily="34" charset="0"/>
              </a:rPr>
              <a:t>Mechanism of</a:t>
            </a:r>
            <a:r>
              <a:rPr sz="2206" spc="-84" dirty="0">
                <a:solidFill>
                  <a:srgbClr val="FFFFFF"/>
                </a:solidFill>
                <a:latin typeface="Arial" panose="020B0604020202020204" pitchFamily="34" charset="0"/>
                <a:cs typeface="Arial" panose="020B0604020202020204" pitchFamily="34" charset="0"/>
              </a:rPr>
              <a:t> </a:t>
            </a:r>
            <a:r>
              <a:rPr sz="2206" dirty="0">
                <a:solidFill>
                  <a:srgbClr val="FFFFFF"/>
                </a:solidFill>
                <a:latin typeface="Arial" panose="020B0604020202020204" pitchFamily="34" charset="0"/>
                <a:cs typeface="Arial" panose="020B0604020202020204" pitchFamily="34" charset="0"/>
              </a:rPr>
              <a:t>MAP</a:t>
            </a:r>
            <a:endParaRPr sz="2206" dirty="0">
              <a:latin typeface="Arial" panose="020B0604020202020204" pitchFamily="34" charset="0"/>
              <a:cs typeface="Arial" panose="020B0604020202020204" pitchFamily="34" charset="0"/>
            </a:endParaRPr>
          </a:p>
        </p:txBody>
      </p:sp>
      <p:sp>
        <p:nvSpPr>
          <p:cNvPr id="3" name="object 3"/>
          <p:cNvSpPr/>
          <p:nvPr/>
        </p:nvSpPr>
        <p:spPr>
          <a:xfrm>
            <a:off x="1672141" y="1680882"/>
            <a:ext cx="2017059" cy="874059"/>
          </a:xfrm>
          <a:prstGeom prst="rect">
            <a:avLst/>
          </a:prstGeom>
          <a:blipFill>
            <a:blip r:embed="rId2"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4" name="object 4"/>
          <p:cNvSpPr txBox="1"/>
          <p:nvPr/>
        </p:nvSpPr>
        <p:spPr>
          <a:xfrm>
            <a:off x="2142341" y="1980303"/>
            <a:ext cx="1076885" cy="255678"/>
          </a:xfrm>
          <a:prstGeom prst="rect">
            <a:avLst/>
          </a:prstGeom>
        </p:spPr>
        <p:txBody>
          <a:bodyPr vert="horz" wrap="square" lIns="0" tIns="11206" rIns="0" bIns="0" rtlCol="0">
            <a:spAutoFit/>
          </a:bodyPr>
          <a:lstStyle/>
          <a:p>
            <a:pPr marL="11206">
              <a:spcBef>
                <a:spcPts val="88"/>
              </a:spcBef>
            </a:pPr>
            <a:r>
              <a:rPr sz="1588" spc="-62" dirty="0">
                <a:solidFill>
                  <a:srgbClr val="FFFFFF"/>
                </a:solidFill>
                <a:latin typeface="Arial" panose="020B0604020202020204" pitchFamily="34" charset="0"/>
                <a:cs typeface="Arial" panose="020B0604020202020204" pitchFamily="34" charset="0"/>
              </a:rPr>
              <a:t>Tax</a:t>
            </a:r>
            <a:r>
              <a:rPr sz="1588" spc="-71" dirty="0">
                <a:solidFill>
                  <a:srgbClr val="FFFFFF"/>
                </a:solidFill>
                <a:latin typeface="Arial" panose="020B0604020202020204" pitchFamily="34" charset="0"/>
                <a:cs typeface="Arial" panose="020B0604020202020204" pitchFamily="34" charset="0"/>
              </a:rPr>
              <a:t> </a:t>
            </a:r>
            <a:r>
              <a:rPr sz="1588" dirty="0">
                <a:solidFill>
                  <a:srgbClr val="FFFFFF"/>
                </a:solidFill>
                <a:latin typeface="Arial" panose="020B0604020202020204" pitchFamily="34" charset="0"/>
                <a:cs typeface="Arial" panose="020B0604020202020204" pitchFamily="34" charset="0"/>
              </a:rPr>
              <a:t>Dispute</a:t>
            </a:r>
            <a:endParaRPr sz="1588" dirty="0">
              <a:latin typeface="Arial" panose="020B0604020202020204" pitchFamily="34" charset="0"/>
              <a:cs typeface="Arial" panose="020B0604020202020204" pitchFamily="34" charset="0"/>
            </a:endParaRPr>
          </a:p>
        </p:txBody>
      </p:sp>
      <p:sp>
        <p:nvSpPr>
          <p:cNvPr id="5" name="object 5"/>
          <p:cNvSpPr/>
          <p:nvPr/>
        </p:nvSpPr>
        <p:spPr>
          <a:xfrm>
            <a:off x="3756436" y="1949824"/>
            <a:ext cx="1411941" cy="470647"/>
          </a:xfrm>
          <a:prstGeom prst="rect">
            <a:avLst/>
          </a:prstGeom>
          <a:blipFill>
            <a:blip r:embed="rId3"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6" name="object 6"/>
          <p:cNvSpPr/>
          <p:nvPr/>
        </p:nvSpPr>
        <p:spPr>
          <a:xfrm>
            <a:off x="5302848" y="1680882"/>
            <a:ext cx="3160059" cy="941294"/>
          </a:xfrm>
          <a:prstGeom prst="rect">
            <a:avLst/>
          </a:prstGeom>
          <a:blipFill>
            <a:blip r:embed="rId4"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7" name="object 7"/>
          <p:cNvSpPr txBox="1"/>
          <p:nvPr/>
        </p:nvSpPr>
        <p:spPr>
          <a:xfrm>
            <a:off x="5431490" y="1771873"/>
            <a:ext cx="2847415" cy="744401"/>
          </a:xfrm>
          <a:prstGeom prst="rect">
            <a:avLst/>
          </a:prstGeom>
        </p:spPr>
        <p:txBody>
          <a:bodyPr vert="horz" wrap="square" lIns="0" tIns="11206" rIns="0" bIns="0" rtlCol="0">
            <a:spAutoFit/>
          </a:bodyPr>
          <a:lstStyle/>
          <a:p>
            <a:pPr marL="10646" marR="4483" algn="ctr">
              <a:spcBef>
                <a:spcPts val="88"/>
              </a:spcBef>
            </a:pPr>
            <a:r>
              <a:rPr sz="1588" dirty="0">
                <a:solidFill>
                  <a:srgbClr val="FFFFFF"/>
                </a:solidFill>
                <a:latin typeface="Arial" panose="020B0604020202020204" pitchFamily="34" charset="0"/>
                <a:cs typeface="Arial" panose="020B0604020202020204" pitchFamily="34" charset="0"/>
              </a:rPr>
              <a:t>Appellant approaches the CA</a:t>
            </a:r>
            <a:r>
              <a:rPr sz="1588" spc="-207" dirty="0">
                <a:solidFill>
                  <a:srgbClr val="FFFFFF"/>
                </a:solidFill>
                <a:latin typeface="Arial" panose="020B0604020202020204" pitchFamily="34" charset="0"/>
                <a:cs typeface="Arial" panose="020B0604020202020204" pitchFamily="34" charset="0"/>
              </a:rPr>
              <a:t> </a:t>
            </a:r>
            <a:r>
              <a:rPr sz="1588" dirty="0">
                <a:solidFill>
                  <a:srgbClr val="FFFFFF"/>
                </a:solidFill>
                <a:latin typeface="Arial" panose="020B0604020202020204" pitchFamily="34" charset="0"/>
                <a:cs typeface="Arial" panose="020B0604020202020204" pitchFamily="34" charset="0"/>
              </a:rPr>
              <a:t>in  the country </a:t>
            </a:r>
            <a:r>
              <a:rPr sz="1588" spc="-4" dirty="0">
                <a:solidFill>
                  <a:srgbClr val="FFFFFF"/>
                </a:solidFill>
                <a:latin typeface="Arial" panose="020B0604020202020204" pitchFamily="34" charset="0"/>
                <a:cs typeface="Arial" panose="020B0604020202020204" pitchFamily="34" charset="0"/>
              </a:rPr>
              <a:t>of</a:t>
            </a:r>
            <a:r>
              <a:rPr sz="1588" spc="-44" dirty="0">
                <a:solidFill>
                  <a:srgbClr val="FFFFFF"/>
                </a:solidFill>
                <a:latin typeface="Arial" panose="020B0604020202020204" pitchFamily="34" charset="0"/>
                <a:cs typeface="Arial" panose="020B0604020202020204" pitchFamily="34" charset="0"/>
              </a:rPr>
              <a:t> </a:t>
            </a:r>
            <a:r>
              <a:rPr sz="1588" dirty="0">
                <a:solidFill>
                  <a:srgbClr val="FFFFFF"/>
                </a:solidFill>
                <a:latin typeface="Arial" panose="020B0604020202020204" pitchFamily="34" charset="0"/>
                <a:cs typeface="Arial" panose="020B0604020202020204" pitchFamily="34" charset="0"/>
              </a:rPr>
              <a:t>residence</a:t>
            </a:r>
            <a:endParaRPr sz="1588" dirty="0">
              <a:latin typeface="Arial" panose="020B0604020202020204" pitchFamily="34" charset="0"/>
              <a:cs typeface="Arial" panose="020B0604020202020204" pitchFamily="34" charset="0"/>
            </a:endParaRPr>
          </a:p>
          <a:p>
            <a:pPr marL="54912" algn="ctr"/>
            <a:r>
              <a:rPr sz="1588" dirty="0">
                <a:solidFill>
                  <a:srgbClr val="FFFFFF"/>
                </a:solidFill>
                <a:latin typeface="Arial" panose="020B0604020202020204" pitchFamily="34" charset="0"/>
                <a:cs typeface="Arial" panose="020B0604020202020204" pitchFamily="34" charset="0"/>
              </a:rPr>
              <a:t>(Home</a:t>
            </a:r>
            <a:r>
              <a:rPr sz="1588" spc="-18" dirty="0">
                <a:solidFill>
                  <a:srgbClr val="FFFFFF"/>
                </a:solidFill>
                <a:latin typeface="Arial" panose="020B0604020202020204" pitchFamily="34" charset="0"/>
                <a:cs typeface="Arial" panose="020B0604020202020204" pitchFamily="34" charset="0"/>
              </a:rPr>
              <a:t> </a:t>
            </a:r>
            <a:r>
              <a:rPr sz="1588" dirty="0">
                <a:solidFill>
                  <a:srgbClr val="FFFFFF"/>
                </a:solidFill>
                <a:latin typeface="Arial" panose="020B0604020202020204" pitchFamily="34" charset="0"/>
                <a:cs typeface="Arial" panose="020B0604020202020204" pitchFamily="34" charset="0"/>
              </a:rPr>
              <a:t>country)</a:t>
            </a:r>
            <a:endParaRPr sz="1588" dirty="0">
              <a:latin typeface="Arial" panose="020B0604020202020204" pitchFamily="34" charset="0"/>
              <a:cs typeface="Arial" panose="020B0604020202020204" pitchFamily="34" charset="0"/>
            </a:endParaRPr>
          </a:p>
        </p:txBody>
      </p:sp>
      <p:grpSp>
        <p:nvGrpSpPr>
          <p:cNvPr id="8" name="object 8"/>
          <p:cNvGrpSpPr/>
          <p:nvPr/>
        </p:nvGrpSpPr>
        <p:grpSpPr>
          <a:xfrm>
            <a:off x="2815141" y="2622176"/>
            <a:ext cx="4303059" cy="1344706"/>
            <a:chOff x="2519933" y="2971800"/>
            <a:chExt cx="4876800" cy="1524000"/>
          </a:xfrm>
        </p:grpSpPr>
        <p:sp>
          <p:nvSpPr>
            <p:cNvPr id="9" name="object 9"/>
            <p:cNvSpPr/>
            <p:nvPr/>
          </p:nvSpPr>
          <p:spPr>
            <a:xfrm>
              <a:off x="6101333" y="2971800"/>
              <a:ext cx="1295399" cy="1447799"/>
            </a:xfrm>
            <a:prstGeom prst="rect">
              <a:avLst/>
            </a:prstGeom>
            <a:blipFill>
              <a:blip r:embed="rId5"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10" name="object 10"/>
            <p:cNvSpPr/>
            <p:nvPr/>
          </p:nvSpPr>
          <p:spPr>
            <a:xfrm>
              <a:off x="2519933" y="3428999"/>
              <a:ext cx="3581399" cy="1066800"/>
            </a:xfrm>
            <a:prstGeom prst="rect">
              <a:avLst/>
            </a:prstGeom>
            <a:blipFill>
              <a:blip r:embed="rId4"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11" name="object 11"/>
          <p:cNvSpPr txBox="1"/>
          <p:nvPr/>
        </p:nvSpPr>
        <p:spPr>
          <a:xfrm>
            <a:off x="3435948" y="3237604"/>
            <a:ext cx="1917326" cy="500039"/>
          </a:xfrm>
          <a:prstGeom prst="rect">
            <a:avLst/>
          </a:prstGeom>
        </p:spPr>
        <p:txBody>
          <a:bodyPr vert="horz" wrap="square" lIns="0" tIns="11206" rIns="0" bIns="0" rtlCol="0">
            <a:spAutoFit/>
          </a:bodyPr>
          <a:lstStyle/>
          <a:p>
            <a:pPr marL="11206" marR="4483" indent="62196">
              <a:spcBef>
                <a:spcPts val="88"/>
              </a:spcBef>
            </a:pPr>
            <a:r>
              <a:rPr sz="1588" spc="-4" dirty="0">
                <a:solidFill>
                  <a:srgbClr val="FFFFFF"/>
                </a:solidFill>
                <a:latin typeface="Arial" panose="020B0604020202020204" pitchFamily="34" charset="0"/>
                <a:cs typeface="Arial" panose="020B0604020202020204" pitchFamily="34" charset="0"/>
              </a:rPr>
              <a:t>Dispute Capable </a:t>
            </a:r>
            <a:r>
              <a:rPr sz="1588" dirty="0">
                <a:solidFill>
                  <a:srgbClr val="FFFFFF"/>
                </a:solidFill>
                <a:latin typeface="Arial" panose="020B0604020202020204" pitchFamily="34" charset="0"/>
                <a:cs typeface="Arial" panose="020B0604020202020204" pitchFamily="34" charset="0"/>
              </a:rPr>
              <a:t>of  Unilateral</a:t>
            </a:r>
            <a:r>
              <a:rPr sz="1588" spc="-97" dirty="0">
                <a:solidFill>
                  <a:srgbClr val="FFFFFF"/>
                </a:solidFill>
                <a:latin typeface="Arial" panose="020B0604020202020204" pitchFamily="34" charset="0"/>
                <a:cs typeface="Arial" panose="020B0604020202020204" pitchFamily="34" charset="0"/>
              </a:rPr>
              <a:t> </a:t>
            </a:r>
            <a:r>
              <a:rPr sz="1588" dirty="0">
                <a:solidFill>
                  <a:srgbClr val="FFFFFF"/>
                </a:solidFill>
                <a:latin typeface="Arial" panose="020B0604020202020204" pitchFamily="34" charset="0"/>
                <a:cs typeface="Arial" panose="020B0604020202020204" pitchFamily="34" charset="0"/>
              </a:rPr>
              <a:t>resolution?</a:t>
            </a:r>
            <a:endParaRPr sz="1588" dirty="0">
              <a:latin typeface="Arial" panose="020B0604020202020204" pitchFamily="34" charset="0"/>
              <a:cs typeface="Arial" panose="020B0604020202020204" pitchFamily="34" charset="0"/>
            </a:endParaRPr>
          </a:p>
        </p:txBody>
      </p:sp>
      <p:sp>
        <p:nvSpPr>
          <p:cNvPr id="12" name="object 12"/>
          <p:cNvSpPr/>
          <p:nvPr/>
        </p:nvSpPr>
        <p:spPr>
          <a:xfrm>
            <a:off x="1672141" y="4773706"/>
            <a:ext cx="2286000" cy="874059"/>
          </a:xfrm>
          <a:prstGeom prst="rect">
            <a:avLst/>
          </a:prstGeom>
          <a:blipFill>
            <a:blip r:embed="rId2"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13" name="object 13"/>
          <p:cNvSpPr txBox="1"/>
          <p:nvPr/>
        </p:nvSpPr>
        <p:spPr>
          <a:xfrm>
            <a:off x="1913067" y="4831079"/>
            <a:ext cx="1749238" cy="744401"/>
          </a:xfrm>
          <a:prstGeom prst="rect">
            <a:avLst/>
          </a:prstGeom>
        </p:spPr>
        <p:txBody>
          <a:bodyPr vert="horz" wrap="square" lIns="0" tIns="11206" rIns="0" bIns="0" rtlCol="0">
            <a:spAutoFit/>
          </a:bodyPr>
          <a:lstStyle/>
          <a:p>
            <a:pPr marL="10646" marR="4483" algn="ctr">
              <a:spcBef>
                <a:spcPts val="88"/>
              </a:spcBef>
            </a:pPr>
            <a:r>
              <a:rPr sz="1588" dirty="0">
                <a:solidFill>
                  <a:srgbClr val="FFFFFF"/>
                </a:solidFill>
                <a:latin typeface="Arial" panose="020B0604020202020204" pitchFamily="34" charset="0"/>
                <a:cs typeface="Arial" panose="020B0604020202020204" pitchFamily="34" charset="0"/>
              </a:rPr>
              <a:t>Should be</a:t>
            </a:r>
            <a:r>
              <a:rPr sz="1588" spc="-106" dirty="0">
                <a:solidFill>
                  <a:srgbClr val="FFFFFF"/>
                </a:solidFill>
                <a:latin typeface="Arial" panose="020B0604020202020204" pitchFamily="34" charset="0"/>
                <a:cs typeface="Arial" panose="020B0604020202020204" pitchFamily="34" charset="0"/>
              </a:rPr>
              <a:t> </a:t>
            </a:r>
            <a:r>
              <a:rPr sz="1588" dirty="0">
                <a:solidFill>
                  <a:srgbClr val="FFFFFF"/>
                </a:solidFill>
                <a:latin typeface="Arial" panose="020B0604020202020204" pitchFamily="34" charset="0"/>
                <a:cs typeface="Arial" panose="020B0604020202020204" pitchFamily="34" charset="0"/>
              </a:rPr>
              <a:t>resolved  </a:t>
            </a:r>
            <a:r>
              <a:rPr sz="1588" spc="-4" dirty="0">
                <a:solidFill>
                  <a:srgbClr val="FFFFFF"/>
                </a:solidFill>
                <a:latin typeface="Arial" panose="020B0604020202020204" pitchFamily="34" charset="0"/>
                <a:cs typeface="Arial" panose="020B0604020202020204" pitchFamily="34" charset="0"/>
              </a:rPr>
              <a:t>by </a:t>
            </a:r>
            <a:r>
              <a:rPr sz="1588" dirty="0">
                <a:solidFill>
                  <a:srgbClr val="FFFFFF"/>
                </a:solidFill>
                <a:latin typeface="Arial" panose="020B0604020202020204" pitchFamily="34" charset="0"/>
                <a:cs typeface="Arial" panose="020B0604020202020204" pitchFamily="34" charset="0"/>
              </a:rPr>
              <a:t>CA </a:t>
            </a:r>
            <a:r>
              <a:rPr sz="1588" spc="-4" dirty="0">
                <a:solidFill>
                  <a:srgbClr val="FFFFFF"/>
                </a:solidFill>
                <a:latin typeface="Arial" panose="020B0604020202020204" pitchFamily="34" charset="0"/>
                <a:cs typeface="Arial" panose="020B0604020202020204" pitchFamily="34" charset="0"/>
              </a:rPr>
              <a:t>of</a:t>
            </a:r>
            <a:r>
              <a:rPr sz="1588" spc="-132" dirty="0">
                <a:solidFill>
                  <a:srgbClr val="FFFFFF"/>
                </a:solidFill>
                <a:latin typeface="Arial" panose="020B0604020202020204" pitchFamily="34" charset="0"/>
                <a:cs typeface="Arial" panose="020B0604020202020204" pitchFamily="34" charset="0"/>
              </a:rPr>
              <a:t> </a:t>
            </a:r>
            <a:r>
              <a:rPr sz="1588" dirty="0">
                <a:solidFill>
                  <a:srgbClr val="FFFFFF"/>
                </a:solidFill>
                <a:latin typeface="Arial" panose="020B0604020202020204" pitchFamily="34" charset="0"/>
                <a:cs typeface="Arial" panose="020B0604020202020204" pitchFamily="34" charset="0"/>
              </a:rPr>
              <a:t>country</a:t>
            </a:r>
            <a:endParaRPr sz="1588" dirty="0">
              <a:latin typeface="Arial" panose="020B0604020202020204" pitchFamily="34" charset="0"/>
              <a:cs typeface="Arial" panose="020B0604020202020204" pitchFamily="34" charset="0"/>
            </a:endParaRPr>
          </a:p>
          <a:p>
            <a:pPr marL="53791" algn="ctr"/>
            <a:r>
              <a:rPr sz="1588" spc="-4" dirty="0">
                <a:solidFill>
                  <a:srgbClr val="FFFFFF"/>
                </a:solidFill>
                <a:latin typeface="Arial" panose="020B0604020202020204" pitchFamily="34" charset="0"/>
                <a:cs typeface="Arial" panose="020B0604020202020204" pitchFamily="34" charset="0"/>
              </a:rPr>
              <a:t>of</a:t>
            </a:r>
            <a:r>
              <a:rPr sz="1588" spc="-18" dirty="0">
                <a:solidFill>
                  <a:srgbClr val="FFFFFF"/>
                </a:solidFill>
                <a:latin typeface="Arial" panose="020B0604020202020204" pitchFamily="34" charset="0"/>
                <a:cs typeface="Arial" panose="020B0604020202020204" pitchFamily="34" charset="0"/>
              </a:rPr>
              <a:t> </a:t>
            </a:r>
            <a:r>
              <a:rPr sz="1588" dirty="0">
                <a:solidFill>
                  <a:srgbClr val="FFFFFF"/>
                </a:solidFill>
                <a:latin typeface="Arial" panose="020B0604020202020204" pitchFamily="34" charset="0"/>
                <a:cs typeface="Arial" panose="020B0604020202020204" pitchFamily="34" charset="0"/>
              </a:rPr>
              <a:t>residence</a:t>
            </a:r>
            <a:endParaRPr sz="1588" dirty="0">
              <a:latin typeface="Arial" panose="020B0604020202020204" pitchFamily="34" charset="0"/>
              <a:cs typeface="Arial" panose="020B0604020202020204" pitchFamily="34" charset="0"/>
            </a:endParaRPr>
          </a:p>
        </p:txBody>
      </p:sp>
      <p:sp>
        <p:nvSpPr>
          <p:cNvPr id="14" name="object 14"/>
          <p:cNvSpPr/>
          <p:nvPr/>
        </p:nvSpPr>
        <p:spPr>
          <a:xfrm>
            <a:off x="4361554" y="4773706"/>
            <a:ext cx="2353235" cy="874059"/>
          </a:xfrm>
          <a:prstGeom prst="rect">
            <a:avLst/>
          </a:prstGeom>
          <a:blipFill>
            <a:blip r:embed="rId2"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15" name="object 15"/>
          <p:cNvSpPr txBox="1"/>
          <p:nvPr/>
        </p:nvSpPr>
        <p:spPr>
          <a:xfrm>
            <a:off x="4636098" y="4952103"/>
            <a:ext cx="1749238" cy="500039"/>
          </a:xfrm>
          <a:prstGeom prst="rect">
            <a:avLst/>
          </a:prstGeom>
        </p:spPr>
        <p:txBody>
          <a:bodyPr vert="horz" wrap="square" lIns="0" tIns="11206" rIns="0" bIns="0" rtlCol="0">
            <a:spAutoFit/>
          </a:bodyPr>
          <a:lstStyle/>
          <a:p>
            <a:pPr marL="206198" marR="4483" indent="-195553">
              <a:spcBef>
                <a:spcPts val="88"/>
              </a:spcBef>
            </a:pPr>
            <a:r>
              <a:rPr sz="1588" dirty="0">
                <a:solidFill>
                  <a:srgbClr val="FFFFFF"/>
                </a:solidFill>
                <a:latin typeface="Arial" panose="020B0604020202020204" pitchFamily="34" charset="0"/>
                <a:cs typeface="Arial" panose="020B0604020202020204" pitchFamily="34" charset="0"/>
              </a:rPr>
              <a:t>Should be</a:t>
            </a:r>
            <a:r>
              <a:rPr sz="1588" spc="-106" dirty="0">
                <a:solidFill>
                  <a:srgbClr val="FFFFFF"/>
                </a:solidFill>
                <a:latin typeface="Arial" panose="020B0604020202020204" pitchFamily="34" charset="0"/>
                <a:cs typeface="Arial" panose="020B0604020202020204" pitchFamily="34" charset="0"/>
              </a:rPr>
              <a:t> </a:t>
            </a:r>
            <a:r>
              <a:rPr sz="1588" dirty="0">
                <a:solidFill>
                  <a:srgbClr val="FFFFFF"/>
                </a:solidFill>
                <a:latin typeface="Arial" panose="020B0604020202020204" pitchFamily="34" charset="0"/>
                <a:cs typeface="Arial" panose="020B0604020202020204" pitchFamily="34" charset="0"/>
              </a:rPr>
              <a:t>resolved  </a:t>
            </a:r>
            <a:r>
              <a:rPr sz="1588" spc="-4" dirty="0">
                <a:solidFill>
                  <a:srgbClr val="FFFFFF"/>
                </a:solidFill>
                <a:latin typeface="Arial" panose="020B0604020202020204" pitchFamily="34" charset="0"/>
                <a:cs typeface="Arial" panose="020B0604020202020204" pitchFamily="34" charset="0"/>
              </a:rPr>
              <a:t>by</a:t>
            </a:r>
            <a:r>
              <a:rPr sz="1588" spc="-31" dirty="0">
                <a:solidFill>
                  <a:srgbClr val="FFFFFF"/>
                </a:solidFill>
                <a:latin typeface="Arial" panose="020B0604020202020204" pitchFamily="34" charset="0"/>
                <a:cs typeface="Arial" panose="020B0604020202020204" pitchFamily="34" charset="0"/>
              </a:rPr>
              <a:t> </a:t>
            </a:r>
            <a:r>
              <a:rPr sz="1588" dirty="0">
                <a:solidFill>
                  <a:srgbClr val="FFFFFF"/>
                </a:solidFill>
                <a:latin typeface="Arial" panose="020B0604020202020204" pitchFamily="34" charset="0"/>
                <a:cs typeface="Arial" panose="020B0604020202020204" pitchFamily="34" charset="0"/>
              </a:rPr>
              <a:t>Consultation</a:t>
            </a:r>
            <a:endParaRPr sz="1588" dirty="0">
              <a:latin typeface="Arial" panose="020B0604020202020204" pitchFamily="34" charset="0"/>
              <a:cs typeface="Arial" panose="020B0604020202020204" pitchFamily="34" charset="0"/>
            </a:endParaRPr>
          </a:p>
        </p:txBody>
      </p:sp>
      <p:sp>
        <p:nvSpPr>
          <p:cNvPr id="16" name="object 16"/>
          <p:cNvSpPr/>
          <p:nvPr/>
        </p:nvSpPr>
        <p:spPr>
          <a:xfrm>
            <a:off x="6946077" y="4773706"/>
            <a:ext cx="1247887" cy="874058"/>
          </a:xfrm>
          <a:prstGeom prst="rect">
            <a:avLst/>
          </a:prstGeom>
          <a:blipFill>
            <a:blip r:embed="rId6"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17" name="object 17"/>
          <p:cNvSpPr/>
          <p:nvPr/>
        </p:nvSpPr>
        <p:spPr>
          <a:xfrm>
            <a:off x="6807574" y="4992221"/>
            <a:ext cx="92112" cy="437029"/>
          </a:xfrm>
          <a:prstGeom prst="rect">
            <a:avLst/>
          </a:prstGeom>
          <a:blipFill>
            <a:blip r:embed="rId7"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nvGrpSpPr>
          <p:cNvPr id="18" name="object 18"/>
          <p:cNvGrpSpPr/>
          <p:nvPr/>
        </p:nvGrpSpPr>
        <p:grpSpPr>
          <a:xfrm>
            <a:off x="2949612" y="3966882"/>
            <a:ext cx="3811681" cy="1462368"/>
            <a:chOff x="2672333" y="4495800"/>
            <a:chExt cx="4319905" cy="1657350"/>
          </a:xfrm>
        </p:grpSpPr>
        <p:sp>
          <p:nvSpPr>
            <p:cNvPr id="19" name="object 19"/>
            <p:cNvSpPr/>
            <p:nvPr/>
          </p:nvSpPr>
          <p:spPr>
            <a:xfrm>
              <a:off x="2672333" y="4495800"/>
              <a:ext cx="457200" cy="914399"/>
            </a:xfrm>
            <a:prstGeom prst="rect">
              <a:avLst/>
            </a:prstGeom>
            <a:blipFill>
              <a:blip r:embed="rId8"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20" name="object 20"/>
            <p:cNvSpPr/>
            <p:nvPr/>
          </p:nvSpPr>
          <p:spPr>
            <a:xfrm>
              <a:off x="6939533" y="5657850"/>
              <a:ext cx="52577" cy="495300"/>
            </a:xfrm>
            <a:prstGeom prst="rect">
              <a:avLst/>
            </a:prstGeom>
            <a:blipFill>
              <a:blip r:embed="rId7"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sp>
          <p:nvSpPr>
            <p:cNvPr id="21" name="object 21"/>
            <p:cNvSpPr/>
            <p:nvPr/>
          </p:nvSpPr>
          <p:spPr>
            <a:xfrm>
              <a:off x="5263133" y="4495800"/>
              <a:ext cx="457200" cy="914399"/>
            </a:xfrm>
            <a:prstGeom prst="rect">
              <a:avLst/>
            </a:prstGeom>
            <a:blipFill>
              <a:blip r:embed="rId9" cstate="print"/>
              <a:stretch>
                <a:fillRect/>
              </a:stretch>
            </a:blipFill>
          </p:spPr>
          <p:txBody>
            <a:bodyPr wrap="square" lIns="0" tIns="0" rIns="0" bIns="0" rtlCol="0"/>
            <a:lstStyle/>
            <a:p>
              <a:endParaRPr sz="1588" dirty="0">
                <a:latin typeface="Arial" panose="020B0604020202020204" pitchFamily="34" charset="0"/>
                <a:cs typeface="Arial" panose="020B0604020202020204" pitchFamily="34" charset="0"/>
              </a:endParaRPr>
            </a:p>
          </p:txBody>
        </p:sp>
      </p:grpSp>
      <p:sp>
        <p:nvSpPr>
          <p:cNvPr id="22" name="object 22"/>
          <p:cNvSpPr txBox="1"/>
          <p:nvPr/>
        </p:nvSpPr>
        <p:spPr>
          <a:xfrm>
            <a:off x="7015555" y="5059007"/>
            <a:ext cx="507066" cy="282363"/>
          </a:xfrm>
          <a:prstGeom prst="rect">
            <a:avLst/>
          </a:prstGeom>
        </p:spPr>
        <p:txBody>
          <a:bodyPr vert="horz" wrap="square" lIns="0" tIns="10646" rIns="0" bIns="0" rtlCol="0">
            <a:spAutoFit/>
          </a:bodyPr>
          <a:lstStyle/>
          <a:p>
            <a:pPr marL="11206">
              <a:spcBef>
                <a:spcPts val="84"/>
              </a:spcBef>
            </a:pPr>
            <a:r>
              <a:rPr sz="1765" spc="-9" dirty="0">
                <a:solidFill>
                  <a:srgbClr val="FFFFFF"/>
                </a:solidFill>
                <a:latin typeface="Arial" panose="020B0604020202020204" pitchFamily="34" charset="0"/>
                <a:cs typeface="Arial" panose="020B0604020202020204" pitchFamily="34" charset="0"/>
              </a:rPr>
              <a:t>MAP</a:t>
            </a:r>
            <a:endParaRPr sz="1765" dirty="0">
              <a:latin typeface="Arial" panose="020B0604020202020204" pitchFamily="34" charset="0"/>
              <a:cs typeface="Arial" panose="020B0604020202020204" pitchFamily="34" charset="0"/>
            </a:endParaRPr>
          </a:p>
        </p:txBody>
      </p:sp>
      <p:sp>
        <p:nvSpPr>
          <p:cNvPr id="23" name="object 23"/>
          <p:cNvSpPr txBox="1"/>
          <p:nvPr/>
        </p:nvSpPr>
        <p:spPr>
          <a:xfrm>
            <a:off x="2364889" y="4245460"/>
            <a:ext cx="426383" cy="255678"/>
          </a:xfrm>
          <a:prstGeom prst="rect">
            <a:avLst/>
          </a:prstGeom>
        </p:spPr>
        <p:txBody>
          <a:bodyPr vert="horz" wrap="square" lIns="0" tIns="11206" rIns="0" bIns="0" rtlCol="0">
            <a:spAutoFit/>
          </a:bodyPr>
          <a:lstStyle/>
          <a:p>
            <a:pPr marL="11206">
              <a:spcBef>
                <a:spcPts val="88"/>
              </a:spcBef>
            </a:pPr>
            <a:r>
              <a:rPr sz="1588" spc="-4" dirty="0">
                <a:latin typeface="Arial" panose="020B0604020202020204" pitchFamily="34" charset="0"/>
                <a:cs typeface="Arial" panose="020B0604020202020204" pitchFamily="34" charset="0"/>
              </a:rPr>
              <a:t>YES</a:t>
            </a:r>
            <a:endParaRPr sz="1588" dirty="0">
              <a:latin typeface="Arial" panose="020B0604020202020204" pitchFamily="34" charset="0"/>
              <a:cs typeface="Arial" panose="020B0604020202020204" pitchFamily="34" charset="0"/>
            </a:endParaRPr>
          </a:p>
        </p:txBody>
      </p:sp>
      <p:sp>
        <p:nvSpPr>
          <p:cNvPr id="24" name="object 24"/>
          <p:cNvSpPr txBox="1"/>
          <p:nvPr/>
        </p:nvSpPr>
        <p:spPr>
          <a:xfrm>
            <a:off x="5837599" y="4259579"/>
            <a:ext cx="325531" cy="255678"/>
          </a:xfrm>
          <a:prstGeom prst="rect">
            <a:avLst/>
          </a:prstGeom>
        </p:spPr>
        <p:txBody>
          <a:bodyPr vert="horz" wrap="square" lIns="0" tIns="11206" rIns="0" bIns="0" rtlCol="0">
            <a:spAutoFit/>
          </a:bodyPr>
          <a:lstStyle/>
          <a:p>
            <a:pPr marL="11206">
              <a:spcBef>
                <a:spcPts val="88"/>
              </a:spcBef>
            </a:pPr>
            <a:r>
              <a:rPr sz="1588" dirty="0">
                <a:latin typeface="Arial" panose="020B0604020202020204" pitchFamily="34" charset="0"/>
                <a:cs typeface="Arial" panose="020B0604020202020204" pitchFamily="34" charset="0"/>
              </a:rPr>
              <a:t>NO</a:t>
            </a:r>
          </a:p>
        </p:txBody>
      </p:sp>
      <p:sp>
        <p:nvSpPr>
          <p:cNvPr id="27" name="object 2">
            <a:extLst>
              <a:ext uri="{FF2B5EF4-FFF2-40B4-BE49-F238E27FC236}">
                <a16:creationId xmlns:a16="http://schemas.microsoft.com/office/drawing/2014/main" id="{B53BC879-135B-4479-4D9F-A60157D864B0}"/>
              </a:ext>
            </a:extLst>
          </p:cNvPr>
          <p:cNvSpPr txBox="1">
            <a:spLocks/>
          </p:cNvSpPr>
          <p:nvPr/>
        </p:nvSpPr>
        <p:spPr>
          <a:xfrm>
            <a:off x="833400" y="699641"/>
            <a:ext cx="7605395" cy="628377"/>
          </a:xfrm>
          <a:prstGeom prst="rect">
            <a:avLst/>
          </a:prstGeom>
        </p:spPr>
        <p:txBody>
          <a:bodyPr vert="horz" wrap="square" lIns="0" tIns="12700" rIns="0" bIns="0" rtlCol="0">
            <a:spAutoFit/>
          </a:bodyPr>
          <a:lstStyle>
            <a:lvl1pPr>
              <a:defRPr sz="3200" b="0" i="0">
                <a:solidFill>
                  <a:schemeClr val="tx1"/>
                </a:solidFill>
                <a:latin typeface="Times New Roman"/>
                <a:ea typeface="+mj-ea"/>
                <a:cs typeface="Times New Roman"/>
              </a:defRPr>
            </a:lvl1pPr>
          </a:lstStyle>
          <a:p>
            <a:pPr marL="12700">
              <a:spcBef>
                <a:spcPts val="100"/>
              </a:spcBef>
              <a:tabLst>
                <a:tab pos="3430270" algn="l"/>
              </a:tabLst>
            </a:pPr>
            <a:r>
              <a:rPr lang="en-US" sz="4000" b="1" kern="0" spc="-5" dirty="0">
                <a:latin typeface="Arial" panose="020B0604020202020204" pitchFamily="34" charset="0"/>
                <a:cs typeface="Arial" panose="020B0604020202020204" pitchFamily="34" charset="0"/>
              </a:rPr>
              <a:t>Mechanics of MAP</a:t>
            </a:r>
            <a:endParaRPr lang="en-US" sz="4000" kern="0"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1F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289</TotalTime>
  <Words>2265</Words>
  <Application>Microsoft Office PowerPoint</Application>
  <PresentationFormat>Custom</PresentationFormat>
  <Paragraphs>217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Wingdings</vt:lpstr>
      <vt:lpstr>Office Theme</vt:lpstr>
      <vt:lpstr>Overview and  Understanding</vt:lpstr>
      <vt:lpstr>Contents</vt:lpstr>
      <vt:lpstr>MAP - Overview</vt:lpstr>
      <vt:lpstr>MAP – Discussion Framework</vt:lpstr>
      <vt:lpstr>MAP – Who is Competent Authority</vt:lpstr>
      <vt:lpstr>Article 25 – OECD Model Tax Convention</vt:lpstr>
      <vt:lpstr>Article 9 – Issues to be considered</vt:lpstr>
      <vt:lpstr>MAP – Treaty Model Differences</vt:lpstr>
      <vt:lpstr>Mechanism of MAP</vt:lpstr>
      <vt:lpstr>PowerPoint Presentation</vt:lpstr>
      <vt:lpstr>Categories of disputes</vt:lpstr>
      <vt:lpstr>…. Categories of disputes</vt:lpstr>
      <vt:lpstr>Practical issues under MAP</vt:lpstr>
      <vt:lpstr>India – Guidance on MAP</vt:lpstr>
      <vt:lpstr>India – Guidance on MAP</vt:lpstr>
      <vt:lpstr>India – Guidance on MAP</vt:lpstr>
      <vt:lpstr>MAP - Timelines</vt:lpstr>
      <vt:lpstr>MAP – Indian Statutory Regime</vt:lpstr>
      <vt:lpstr>Post mutual agreement</vt:lpstr>
      <vt:lpstr>MAP - Arbitration</vt:lpstr>
      <vt:lpstr>….. MAP - Arbitration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MUTUAL AGREEMENT PROCEDURE</dc:title>
  <dc:creator>T.P.OSTWAL</dc:creator>
  <cp:keywords>FIT 2010</cp:keywords>
  <cp:lastModifiedBy>Mary Hilna Paul</cp:lastModifiedBy>
  <cp:revision>52</cp:revision>
  <dcterms:created xsi:type="dcterms:W3CDTF">2022-07-18T06:22:07Z</dcterms:created>
  <dcterms:modified xsi:type="dcterms:W3CDTF">2022-07-28T06:51:23Z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2015-12-03T00:00:00Z</vt:filetime>
  </property>
  <property fmtid="{D5CDD505-2E9C-101B-9397-08002B2CF9AE}" pid="3" name="Creator">
    <vt:lpwstr>Microsoft® Office PowerPoint® 2007</vt:lpwstr>
  </property>
  <property fmtid="{D5CDD505-2E9C-101B-9397-08002B2CF9AE}" pid="4" name="LastSaved">
    <vt:filetime>2022-07-18T00:00:00Z</vt:filetime>
  </property>
</Properties>
</file>