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0"/>
  </p:notesMasterIdLst>
  <p:sldIdLst>
    <p:sldId id="347" r:id="rId2"/>
    <p:sldId id="843" r:id="rId3"/>
    <p:sldId id="352" r:id="rId4"/>
    <p:sldId id="847" r:id="rId5"/>
    <p:sldId id="844" r:id="rId6"/>
    <p:sldId id="356" r:id="rId7"/>
    <p:sldId id="809" r:id="rId8"/>
    <p:sldId id="845" r:id="rId9"/>
    <p:sldId id="817" r:id="rId10"/>
    <p:sldId id="354" r:id="rId11"/>
    <p:sldId id="812" r:id="rId12"/>
    <p:sldId id="813" r:id="rId13"/>
    <p:sldId id="819" r:id="rId14"/>
    <p:sldId id="816" r:id="rId15"/>
    <p:sldId id="834" r:id="rId16"/>
    <p:sldId id="842" r:id="rId17"/>
    <p:sldId id="357" r:id="rId18"/>
    <p:sldId id="358" r:id="rId19"/>
    <p:sldId id="353" r:id="rId20"/>
    <p:sldId id="365" r:id="rId21"/>
    <p:sldId id="364" r:id="rId22"/>
    <p:sldId id="362" r:id="rId23"/>
    <p:sldId id="350" r:id="rId24"/>
    <p:sldId id="359" r:id="rId25"/>
    <p:sldId id="361" r:id="rId26"/>
    <p:sldId id="363" r:id="rId27"/>
    <p:sldId id="846" r:id="rId28"/>
    <p:sldId id="671" r:id="rId29"/>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7F0F3"/>
    <a:srgbClr val="1EE9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83F7CE-3AB4-48D2-A28A-6CCD9AEA143C}" v="1040" dt="2022-05-26T10:02:36.55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4A800F-4649-4686-8E1C-981ED4EAD09F}" type="doc">
      <dgm:prSet loTypeId="urn:microsoft.com/office/officeart/2005/8/layout/venn2" loCatId="relationship" qsTypeId="urn:microsoft.com/office/officeart/2005/8/quickstyle/simple1" qsCatId="simple" csTypeId="urn:microsoft.com/office/officeart/2005/8/colors/accent1_2" csCatId="accent1" phldr="1"/>
      <dgm:spPr/>
      <dgm:t>
        <a:bodyPr/>
        <a:lstStyle/>
        <a:p>
          <a:endParaRPr lang="en-IN"/>
        </a:p>
      </dgm:t>
    </dgm:pt>
    <dgm:pt modelId="{35E0A28C-E171-4179-9239-175B273212BA}">
      <dgm:prSet phldrT="[Text]"/>
      <dgm:spPr>
        <a:solidFill>
          <a:schemeClr val="bg1"/>
        </a:solidFill>
        <a:ln>
          <a:solidFill>
            <a:schemeClr val="tx1"/>
          </a:solidFill>
          <a:prstDash val="dash"/>
        </a:ln>
      </dgm:spPr>
      <dgm:t>
        <a:bodyPr/>
        <a:lstStyle/>
        <a:p>
          <a:r>
            <a:rPr lang="en-IN">
              <a:solidFill>
                <a:sysClr val="windowText" lastClr="000000"/>
              </a:solidFill>
            </a:rPr>
            <a:t>Worldwide Group</a:t>
          </a:r>
        </a:p>
      </dgm:t>
    </dgm:pt>
    <dgm:pt modelId="{F6EC5AB2-32CB-4E6F-898F-AAC4E0B6FB04}" type="parTrans" cxnId="{6239CCA4-304F-462C-B0D2-7C06A50DDD69}">
      <dgm:prSet/>
      <dgm:spPr/>
      <dgm:t>
        <a:bodyPr/>
        <a:lstStyle/>
        <a:p>
          <a:endParaRPr lang="en-IN"/>
        </a:p>
      </dgm:t>
    </dgm:pt>
    <dgm:pt modelId="{296333D1-8763-4057-AA15-0A167D7DE5A4}" type="sibTrans" cxnId="{6239CCA4-304F-462C-B0D2-7C06A50DDD69}">
      <dgm:prSet/>
      <dgm:spPr/>
      <dgm:t>
        <a:bodyPr/>
        <a:lstStyle/>
        <a:p>
          <a:endParaRPr lang="en-IN"/>
        </a:p>
      </dgm:t>
    </dgm:pt>
    <dgm:pt modelId="{CB608722-C804-4D1F-A442-16FCFDF28F3F}">
      <dgm:prSet phldrT="[Text]"/>
      <dgm:spPr>
        <a:solidFill>
          <a:schemeClr val="bg1"/>
        </a:solidFill>
        <a:ln>
          <a:solidFill>
            <a:schemeClr val="tx1"/>
          </a:solidFill>
          <a:prstDash val="dash"/>
        </a:ln>
      </dgm:spPr>
      <dgm:t>
        <a:bodyPr/>
        <a:lstStyle/>
        <a:p>
          <a:r>
            <a:rPr lang="en-IN">
              <a:solidFill>
                <a:sysClr val="windowText" lastClr="000000"/>
              </a:solidFill>
            </a:rPr>
            <a:t>Trade Bloc Group</a:t>
          </a:r>
        </a:p>
      </dgm:t>
    </dgm:pt>
    <dgm:pt modelId="{9D550C73-8EE4-4082-9D82-2F674DB487F1}" type="parTrans" cxnId="{64E07DB4-B731-4285-A6AD-6C02A6D30187}">
      <dgm:prSet/>
      <dgm:spPr/>
      <dgm:t>
        <a:bodyPr/>
        <a:lstStyle/>
        <a:p>
          <a:endParaRPr lang="en-IN"/>
        </a:p>
      </dgm:t>
    </dgm:pt>
    <dgm:pt modelId="{4EB253E3-19E9-4673-89FD-FD3E8E560FA6}" type="sibTrans" cxnId="{64E07DB4-B731-4285-A6AD-6C02A6D30187}">
      <dgm:prSet/>
      <dgm:spPr/>
      <dgm:t>
        <a:bodyPr/>
        <a:lstStyle/>
        <a:p>
          <a:endParaRPr lang="en-IN"/>
        </a:p>
      </dgm:t>
    </dgm:pt>
    <dgm:pt modelId="{EE2A8BFE-CFBC-4088-9D3C-E953699B5635}">
      <dgm:prSet phldrT="[Text]" custT="1"/>
      <dgm:spPr>
        <a:solidFill>
          <a:schemeClr val="bg1"/>
        </a:solidFill>
        <a:ln>
          <a:solidFill>
            <a:schemeClr val="tx1"/>
          </a:solidFill>
          <a:prstDash val="dashDot"/>
        </a:ln>
      </dgm:spPr>
      <dgm:t>
        <a:bodyPr/>
        <a:lstStyle/>
        <a:p>
          <a:endParaRPr lang="en-IN" sz="500">
            <a:solidFill>
              <a:sysClr val="windowText" lastClr="000000"/>
            </a:solidFill>
          </a:endParaRPr>
        </a:p>
        <a:p>
          <a:endParaRPr lang="en-IN" sz="500">
            <a:solidFill>
              <a:sysClr val="windowText" lastClr="000000"/>
            </a:solidFill>
          </a:endParaRPr>
        </a:p>
        <a:p>
          <a:endParaRPr lang="en-IN" sz="500">
            <a:solidFill>
              <a:sysClr val="windowText" lastClr="000000"/>
            </a:solidFill>
          </a:endParaRPr>
        </a:p>
        <a:p>
          <a:endParaRPr lang="en-IN" sz="500">
            <a:solidFill>
              <a:sysClr val="windowText" lastClr="000000"/>
            </a:solidFill>
          </a:endParaRPr>
        </a:p>
        <a:p>
          <a:endParaRPr lang="en-IN" sz="500">
            <a:solidFill>
              <a:sysClr val="windowText" lastClr="000000"/>
            </a:solidFill>
          </a:endParaRPr>
        </a:p>
        <a:p>
          <a:endParaRPr lang="en-IN" sz="500">
            <a:solidFill>
              <a:sysClr val="windowText" lastClr="000000"/>
            </a:solidFill>
          </a:endParaRPr>
        </a:p>
        <a:p>
          <a:endParaRPr lang="en-IN" sz="500">
            <a:solidFill>
              <a:sysClr val="windowText" lastClr="000000"/>
            </a:solidFill>
          </a:endParaRPr>
        </a:p>
        <a:p>
          <a:endParaRPr lang="en-IN" sz="500">
            <a:solidFill>
              <a:sysClr val="windowText" lastClr="000000"/>
            </a:solidFill>
          </a:endParaRPr>
        </a:p>
        <a:p>
          <a:endParaRPr lang="en-IN" sz="500">
            <a:solidFill>
              <a:sysClr val="windowText" lastClr="000000"/>
            </a:solidFill>
          </a:endParaRPr>
        </a:p>
        <a:p>
          <a:endParaRPr lang="en-IN" sz="500">
            <a:solidFill>
              <a:sysClr val="windowText" lastClr="000000"/>
            </a:solidFill>
          </a:endParaRPr>
        </a:p>
        <a:p>
          <a:endParaRPr lang="en-IN" sz="500">
            <a:solidFill>
              <a:sysClr val="windowText" lastClr="000000"/>
            </a:solidFill>
          </a:endParaRPr>
        </a:p>
        <a:p>
          <a:endParaRPr lang="en-IN" sz="500">
            <a:solidFill>
              <a:sysClr val="windowText" lastClr="000000"/>
            </a:solidFill>
          </a:endParaRPr>
        </a:p>
        <a:p>
          <a:endParaRPr lang="en-IN" sz="500">
            <a:solidFill>
              <a:sysClr val="windowText" lastClr="000000"/>
            </a:solidFill>
          </a:endParaRPr>
        </a:p>
        <a:p>
          <a:endParaRPr lang="en-IN" sz="1400" b="1">
            <a:solidFill>
              <a:sysClr val="windowText" lastClr="000000"/>
            </a:solidFill>
          </a:endParaRPr>
        </a:p>
        <a:p>
          <a:endParaRPr lang="en-IN" sz="1400" b="1">
            <a:solidFill>
              <a:sysClr val="windowText" lastClr="000000"/>
            </a:solidFill>
          </a:endParaRPr>
        </a:p>
        <a:p>
          <a:r>
            <a:rPr lang="en-IN" sz="2000" b="1">
              <a:solidFill>
                <a:sysClr val="windowText" lastClr="000000"/>
              </a:solidFill>
            </a:rPr>
            <a:t>Country Group</a:t>
          </a:r>
        </a:p>
      </dgm:t>
    </dgm:pt>
    <dgm:pt modelId="{2F6761D6-2C61-4788-AA73-E3ABF8F2DFFF}" type="sibTrans" cxnId="{13708F8D-1733-4B5E-8BBE-9653FEF17776}">
      <dgm:prSet/>
      <dgm:spPr/>
      <dgm:t>
        <a:bodyPr/>
        <a:lstStyle/>
        <a:p>
          <a:endParaRPr lang="en-IN"/>
        </a:p>
      </dgm:t>
    </dgm:pt>
    <dgm:pt modelId="{0AAAB619-014C-484C-8DC8-817413C6B13A}" type="parTrans" cxnId="{13708F8D-1733-4B5E-8BBE-9653FEF17776}">
      <dgm:prSet/>
      <dgm:spPr/>
      <dgm:t>
        <a:bodyPr/>
        <a:lstStyle/>
        <a:p>
          <a:endParaRPr lang="en-IN"/>
        </a:p>
      </dgm:t>
    </dgm:pt>
    <dgm:pt modelId="{DAB3D82D-5234-487E-9C13-0BA88BC4E43C}" type="pres">
      <dgm:prSet presAssocID="{7E4A800F-4649-4686-8E1C-981ED4EAD09F}" presName="Name0" presStyleCnt="0">
        <dgm:presLayoutVars>
          <dgm:chMax val="7"/>
          <dgm:resizeHandles val="exact"/>
        </dgm:presLayoutVars>
      </dgm:prSet>
      <dgm:spPr/>
    </dgm:pt>
    <dgm:pt modelId="{4746F504-5769-49CE-8B37-A112AA5F4E8A}" type="pres">
      <dgm:prSet presAssocID="{7E4A800F-4649-4686-8E1C-981ED4EAD09F}" presName="comp1" presStyleCnt="0"/>
      <dgm:spPr/>
    </dgm:pt>
    <dgm:pt modelId="{26D369ED-8CAB-4B25-82C3-F10208139E1A}" type="pres">
      <dgm:prSet presAssocID="{7E4A800F-4649-4686-8E1C-981ED4EAD09F}" presName="circle1" presStyleLbl="node1" presStyleIdx="0" presStyleCnt="3" custScaleX="132944" custLinFactNeighborY="259"/>
      <dgm:spPr/>
    </dgm:pt>
    <dgm:pt modelId="{BC142938-CCC9-4B48-98B7-F1AED5A1B48F}" type="pres">
      <dgm:prSet presAssocID="{7E4A800F-4649-4686-8E1C-981ED4EAD09F}" presName="c1text" presStyleLbl="node1" presStyleIdx="0" presStyleCnt="3">
        <dgm:presLayoutVars>
          <dgm:bulletEnabled val="1"/>
        </dgm:presLayoutVars>
      </dgm:prSet>
      <dgm:spPr/>
    </dgm:pt>
    <dgm:pt modelId="{E657D705-BD32-42FE-B8BD-7A2DF1571A66}" type="pres">
      <dgm:prSet presAssocID="{7E4A800F-4649-4686-8E1C-981ED4EAD09F}" presName="comp2" presStyleCnt="0"/>
      <dgm:spPr/>
    </dgm:pt>
    <dgm:pt modelId="{5E56E134-B95E-474E-97D6-A754A303E309}" type="pres">
      <dgm:prSet presAssocID="{7E4A800F-4649-4686-8E1C-981ED4EAD09F}" presName="circle2" presStyleLbl="node1" presStyleIdx="1" presStyleCnt="3" custScaleX="142223" custLinFactNeighborX="-511" custLinFactNeighborY="-3301"/>
      <dgm:spPr/>
    </dgm:pt>
    <dgm:pt modelId="{25D53045-5F78-4FE6-9952-5338DEC6C935}" type="pres">
      <dgm:prSet presAssocID="{7E4A800F-4649-4686-8E1C-981ED4EAD09F}" presName="c2text" presStyleLbl="node1" presStyleIdx="1" presStyleCnt="3">
        <dgm:presLayoutVars>
          <dgm:bulletEnabled val="1"/>
        </dgm:presLayoutVars>
      </dgm:prSet>
      <dgm:spPr/>
    </dgm:pt>
    <dgm:pt modelId="{AF4186EF-4AD9-42E7-BC3C-6CFB1D13A3AF}" type="pres">
      <dgm:prSet presAssocID="{7E4A800F-4649-4686-8E1C-981ED4EAD09F}" presName="comp3" presStyleCnt="0"/>
      <dgm:spPr/>
    </dgm:pt>
    <dgm:pt modelId="{60F17333-AF9F-4DE5-9149-118DD828D7C7}" type="pres">
      <dgm:prSet presAssocID="{7E4A800F-4649-4686-8E1C-981ED4EAD09F}" presName="circle3" presStyleLbl="node1" presStyleIdx="2" presStyleCnt="3" custScaleX="117078" custLinFactNeighborY="0"/>
      <dgm:spPr/>
    </dgm:pt>
    <dgm:pt modelId="{FB2A48B8-E580-416E-8412-3715A01E4AF3}" type="pres">
      <dgm:prSet presAssocID="{7E4A800F-4649-4686-8E1C-981ED4EAD09F}" presName="c3text" presStyleLbl="node1" presStyleIdx="2" presStyleCnt="3">
        <dgm:presLayoutVars>
          <dgm:bulletEnabled val="1"/>
        </dgm:presLayoutVars>
      </dgm:prSet>
      <dgm:spPr/>
    </dgm:pt>
  </dgm:ptLst>
  <dgm:cxnLst>
    <dgm:cxn modelId="{22117012-D4B3-4469-BAD5-03853A559F9F}" type="presOf" srcId="{35E0A28C-E171-4179-9239-175B273212BA}" destId="{26D369ED-8CAB-4B25-82C3-F10208139E1A}" srcOrd="0" destOrd="0" presId="urn:microsoft.com/office/officeart/2005/8/layout/venn2"/>
    <dgm:cxn modelId="{13708F8D-1733-4B5E-8BBE-9653FEF17776}" srcId="{7E4A800F-4649-4686-8E1C-981ED4EAD09F}" destId="{EE2A8BFE-CFBC-4088-9D3C-E953699B5635}" srcOrd="2" destOrd="0" parTransId="{0AAAB619-014C-484C-8DC8-817413C6B13A}" sibTransId="{2F6761D6-2C61-4788-AA73-E3ABF8F2DFFF}"/>
    <dgm:cxn modelId="{6239CCA4-304F-462C-B0D2-7C06A50DDD69}" srcId="{7E4A800F-4649-4686-8E1C-981ED4EAD09F}" destId="{35E0A28C-E171-4179-9239-175B273212BA}" srcOrd="0" destOrd="0" parTransId="{F6EC5AB2-32CB-4E6F-898F-AAC4E0B6FB04}" sibTransId="{296333D1-8763-4057-AA15-0A167D7DE5A4}"/>
    <dgm:cxn modelId="{64E07DB4-B731-4285-A6AD-6C02A6D30187}" srcId="{7E4A800F-4649-4686-8E1C-981ED4EAD09F}" destId="{CB608722-C804-4D1F-A442-16FCFDF28F3F}" srcOrd="1" destOrd="0" parTransId="{9D550C73-8EE4-4082-9D82-2F674DB487F1}" sibTransId="{4EB253E3-19E9-4673-89FD-FD3E8E560FA6}"/>
    <dgm:cxn modelId="{8EB0C8B7-202D-4ED9-889C-1B5F50AE011F}" type="presOf" srcId="{7E4A800F-4649-4686-8E1C-981ED4EAD09F}" destId="{DAB3D82D-5234-487E-9C13-0BA88BC4E43C}" srcOrd="0" destOrd="0" presId="urn:microsoft.com/office/officeart/2005/8/layout/venn2"/>
    <dgm:cxn modelId="{68CC42BA-18CA-40D4-BEC8-BE5BB955F454}" type="presOf" srcId="{EE2A8BFE-CFBC-4088-9D3C-E953699B5635}" destId="{60F17333-AF9F-4DE5-9149-118DD828D7C7}" srcOrd="0" destOrd="0" presId="urn:microsoft.com/office/officeart/2005/8/layout/venn2"/>
    <dgm:cxn modelId="{7B120ABE-BA8E-4AF2-878B-158B4B616538}" type="presOf" srcId="{EE2A8BFE-CFBC-4088-9D3C-E953699B5635}" destId="{FB2A48B8-E580-416E-8412-3715A01E4AF3}" srcOrd="1" destOrd="0" presId="urn:microsoft.com/office/officeart/2005/8/layout/venn2"/>
    <dgm:cxn modelId="{7ACC44F3-483A-4BE3-A78B-310E0F90F21D}" type="presOf" srcId="{CB608722-C804-4D1F-A442-16FCFDF28F3F}" destId="{5E56E134-B95E-474E-97D6-A754A303E309}" srcOrd="0" destOrd="0" presId="urn:microsoft.com/office/officeart/2005/8/layout/venn2"/>
    <dgm:cxn modelId="{92847DF3-78CE-4F7B-97C9-10A61C1823B2}" type="presOf" srcId="{CB608722-C804-4D1F-A442-16FCFDF28F3F}" destId="{25D53045-5F78-4FE6-9952-5338DEC6C935}" srcOrd="1" destOrd="0" presId="urn:microsoft.com/office/officeart/2005/8/layout/venn2"/>
    <dgm:cxn modelId="{AE9D4DF6-E59E-4636-AF9F-E6AC8543BEBC}" type="presOf" srcId="{35E0A28C-E171-4179-9239-175B273212BA}" destId="{BC142938-CCC9-4B48-98B7-F1AED5A1B48F}" srcOrd="1" destOrd="0" presId="urn:microsoft.com/office/officeart/2005/8/layout/venn2"/>
    <dgm:cxn modelId="{650DD295-61B2-48B5-8050-224FA304D11D}" type="presParOf" srcId="{DAB3D82D-5234-487E-9C13-0BA88BC4E43C}" destId="{4746F504-5769-49CE-8B37-A112AA5F4E8A}" srcOrd="0" destOrd="0" presId="urn:microsoft.com/office/officeart/2005/8/layout/venn2"/>
    <dgm:cxn modelId="{BD6BAEA8-E0A8-460C-8204-E809D534BC7E}" type="presParOf" srcId="{4746F504-5769-49CE-8B37-A112AA5F4E8A}" destId="{26D369ED-8CAB-4B25-82C3-F10208139E1A}" srcOrd="0" destOrd="0" presId="urn:microsoft.com/office/officeart/2005/8/layout/venn2"/>
    <dgm:cxn modelId="{B7659C0D-2A98-4149-9145-4F5C211208CC}" type="presParOf" srcId="{4746F504-5769-49CE-8B37-A112AA5F4E8A}" destId="{BC142938-CCC9-4B48-98B7-F1AED5A1B48F}" srcOrd="1" destOrd="0" presId="urn:microsoft.com/office/officeart/2005/8/layout/venn2"/>
    <dgm:cxn modelId="{BD6549FF-90B3-47E3-A7A2-8AE259006BFB}" type="presParOf" srcId="{DAB3D82D-5234-487E-9C13-0BA88BC4E43C}" destId="{E657D705-BD32-42FE-B8BD-7A2DF1571A66}" srcOrd="1" destOrd="0" presId="urn:microsoft.com/office/officeart/2005/8/layout/venn2"/>
    <dgm:cxn modelId="{B09FD723-9AA5-493F-9B1B-B4361B194D0B}" type="presParOf" srcId="{E657D705-BD32-42FE-B8BD-7A2DF1571A66}" destId="{5E56E134-B95E-474E-97D6-A754A303E309}" srcOrd="0" destOrd="0" presId="urn:microsoft.com/office/officeart/2005/8/layout/venn2"/>
    <dgm:cxn modelId="{17145A93-3844-4E7B-964A-C89CCCD94C9B}" type="presParOf" srcId="{E657D705-BD32-42FE-B8BD-7A2DF1571A66}" destId="{25D53045-5F78-4FE6-9952-5338DEC6C935}" srcOrd="1" destOrd="0" presId="urn:microsoft.com/office/officeart/2005/8/layout/venn2"/>
    <dgm:cxn modelId="{594FA7A0-3A76-4B89-BB4D-04529ED3FEC0}" type="presParOf" srcId="{DAB3D82D-5234-487E-9C13-0BA88BC4E43C}" destId="{AF4186EF-4AD9-42E7-BC3C-6CFB1D13A3AF}" srcOrd="2" destOrd="0" presId="urn:microsoft.com/office/officeart/2005/8/layout/venn2"/>
    <dgm:cxn modelId="{2D46A2BD-131C-4E2B-BC7E-5312AA0D7E4D}" type="presParOf" srcId="{AF4186EF-4AD9-42E7-BC3C-6CFB1D13A3AF}" destId="{60F17333-AF9F-4DE5-9149-118DD828D7C7}" srcOrd="0" destOrd="0" presId="urn:microsoft.com/office/officeart/2005/8/layout/venn2"/>
    <dgm:cxn modelId="{2BAC4761-A0FA-4BE9-8BBA-A8F2EA969DB6}" type="presParOf" srcId="{AF4186EF-4AD9-42E7-BC3C-6CFB1D13A3AF}" destId="{FB2A48B8-E580-416E-8412-3715A01E4AF3}" srcOrd="1" destOrd="0" presId="urn:microsoft.com/office/officeart/2005/8/layout/ven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D369ED-8CAB-4B25-82C3-F10208139E1A}">
      <dsp:nvSpPr>
        <dsp:cNvPr id="0" name=""/>
        <dsp:cNvSpPr/>
      </dsp:nvSpPr>
      <dsp:spPr>
        <a:xfrm>
          <a:off x="-753142" y="0"/>
          <a:ext cx="7849885" cy="5904656"/>
        </a:xfrm>
        <a:prstGeom prst="ellipse">
          <a:avLst/>
        </a:prstGeom>
        <a:solidFill>
          <a:schemeClr val="bg1"/>
        </a:solidFill>
        <a:ln w="25400" cap="flat" cmpd="sng" algn="ctr">
          <a:solidFill>
            <a:schemeClr val="tx1"/>
          </a:solidFill>
          <a:prstDash val="dash"/>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IN" sz="2100" kern="1200">
              <a:solidFill>
                <a:sysClr val="windowText" lastClr="000000"/>
              </a:solidFill>
            </a:rPr>
            <a:t>Worldwide Group</a:t>
          </a:r>
        </a:p>
      </dsp:txBody>
      <dsp:txXfrm>
        <a:off x="1800032" y="295232"/>
        <a:ext cx="2743535" cy="885698"/>
      </dsp:txXfrm>
    </dsp:sp>
    <dsp:sp modelId="{5E56E134-B95E-474E-97D6-A754A303E309}">
      <dsp:nvSpPr>
        <dsp:cNvPr id="0" name=""/>
        <dsp:cNvSpPr/>
      </dsp:nvSpPr>
      <dsp:spPr>
        <a:xfrm>
          <a:off x="3" y="1329979"/>
          <a:ext cx="6298334" cy="4428492"/>
        </a:xfrm>
        <a:prstGeom prst="ellipse">
          <a:avLst/>
        </a:prstGeom>
        <a:solidFill>
          <a:schemeClr val="bg1"/>
        </a:solidFill>
        <a:ln w="25400" cap="flat" cmpd="sng" algn="ctr">
          <a:solidFill>
            <a:schemeClr val="tx1"/>
          </a:solidFill>
          <a:prstDash val="dash"/>
        </a:ln>
        <a:effectLst/>
      </dsp:spPr>
      <dsp:style>
        <a:lnRef idx="2">
          <a:scrgbClr r="0" g="0" b="0"/>
        </a:lnRef>
        <a:fillRef idx="1">
          <a:scrgbClr r="0" g="0" b="0"/>
        </a:fillRef>
        <a:effectRef idx="0">
          <a:scrgbClr r="0" g="0" b="0"/>
        </a:effectRef>
        <a:fontRef idx="minor">
          <a:schemeClr val="lt1"/>
        </a:fontRef>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r>
            <a:rPr lang="en-IN" sz="2100" kern="1200">
              <a:solidFill>
                <a:sysClr val="windowText" lastClr="000000"/>
              </a:solidFill>
            </a:rPr>
            <a:t>Trade Bloc Group</a:t>
          </a:r>
        </a:p>
      </dsp:txBody>
      <dsp:txXfrm>
        <a:off x="1681658" y="1606760"/>
        <a:ext cx="2935023" cy="830342"/>
      </dsp:txXfrm>
    </dsp:sp>
    <dsp:sp modelId="{60F17333-AF9F-4DE5-9149-118DD828D7C7}">
      <dsp:nvSpPr>
        <dsp:cNvPr id="0" name=""/>
        <dsp:cNvSpPr/>
      </dsp:nvSpPr>
      <dsp:spPr>
        <a:xfrm>
          <a:off x="1443536" y="2952328"/>
          <a:ext cx="3456526" cy="2952328"/>
        </a:xfrm>
        <a:prstGeom prst="ellipse">
          <a:avLst/>
        </a:prstGeom>
        <a:solidFill>
          <a:schemeClr val="bg1"/>
        </a:solidFill>
        <a:ln w="25400" cap="flat" cmpd="sng" algn="ctr">
          <a:solidFill>
            <a:schemeClr val="tx1"/>
          </a:solidFill>
          <a:prstDash val="dashDot"/>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222250">
            <a:lnSpc>
              <a:spcPct val="90000"/>
            </a:lnSpc>
            <a:spcBef>
              <a:spcPct val="0"/>
            </a:spcBef>
            <a:spcAft>
              <a:spcPct val="35000"/>
            </a:spcAft>
            <a:buNone/>
          </a:pPr>
          <a:endParaRPr lang="en-IN" sz="500" kern="1200">
            <a:solidFill>
              <a:sysClr val="windowText" lastClr="000000"/>
            </a:solidFill>
          </a:endParaRPr>
        </a:p>
        <a:p>
          <a:pPr marL="0" lvl="0" indent="0" algn="ctr" defTabSz="222250">
            <a:lnSpc>
              <a:spcPct val="90000"/>
            </a:lnSpc>
            <a:spcBef>
              <a:spcPct val="0"/>
            </a:spcBef>
            <a:spcAft>
              <a:spcPct val="35000"/>
            </a:spcAft>
            <a:buNone/>
          </a:pPr>
          <a:endParaRPr lang="en-IN" sz="500" kern="1200">
            <a:solidFill>
              <a:sysClr val="windowText" lastClr="000000"/>
            </a:solidFill>
          </a:endParaRPr>
        </a:p>
        <a:p>
          <a:pPr marL="0" lvl="0" indent="0" algn="ctr" defTabSz="222250">
            <a:lnSpc>
              <a:spcPct val="90000"/>
            </a:lnSpc>
            <a:spcBef>
              <a:spcPct val="0"/>
            </a:spcBef>
            <a:spcAft>
              <a:spcPct val="35000"/>
            </a:spcAft>
            <a:buNone/>
          </a:pPr>
          <a:endParaRPr lang="en-IN" sz="500" kern="1200">
            <a:solidFill>
              <a:sysClr val="windowText" lastClr="000000"/>
            </a:solidFill>
          </a:endParaRPr>
        </a:p>
        <a:p>
          <a:pPr marL="0" lvl="0" indent="0" algn="ctr" defTabSz="222250">
            <a:lnSpc>
              <a:spcPct val="90000"/>
            </a:lnSpc>
            <a:spcBef>
              <a:spcPct val="0"/>
            </a:spcBef>
            <a:spcAft>
              <a:spcPct val="35000"/>
            </a:spcAft>
            <a:buNone/>
          </a:pPr>
          <a:endParaRPr lang="en-IN" sz="500" kern="1200">
            <a:solidFill>
              <a:sysClr val="windowText" lastClr="000000"/>
            </a:solidFill>
          </a:endParaRPr>
        </a:p>
        <a:p>
          <a:pPr marL="0" lvl="0" indent="0" algn="ctr" defTabSz="222250">
            <a:lnSpc>
              <a:spcPct val="90000"/>
            </a:lnSpc>
            <a:spcBef>
              <a:spcPct val="0"/>
            </a:spcBef>
            <a:spcAft>
              <a:spcPct val="35000"/>
            </a:spcAft>
            <a:buNone/>
          </a:pPr>
          <a:endParaRPr lang="en-IN" sz="500" kern="1200">
            <a:solidFill>
              <a:sysClr val="windowText" lastClr="000000"/>
            </a:solidFill>
          </a:endParaRPr>
        </a:p>
        <a:p>
          <a:pPr marL="0" lvl="0" indent="0" algn="ctr" defTabSz="222250">
            <a:lnSpc>
              <a:spcPct val="90000"/>
            </a:lnSpc>
            <a:spcBef>
              <a:spcPct val="0"/>
            </a:spcBef>
            <a:spcAft>
              <a:spcPct val="35000"/>
            </a:spcAft>
            <a:buNone/>
          </a:pPr>
          <a:endParaRPr lang="en-IN" sz="500" kern="1200">
            <a:solidFill>
              <a:sysClr val="windowText" lastClr="000000"/>
            </a:solidFill>
          </a:endParaRPr>
        </a:p>
        <a:p>
          <a:pPr marL="0" lvl="0" indent="0" algn="ctr" defTabSz="222250">
            <a:lnSpc>
              <a:spcPct val="90000"/>
            </a:lnSpc>
            <a:spcBef>
              <a:spcPct val="0"/>
            </a:spcBef>
            <a:spcAft>
              <a:spcPct val="35000"/>
            </a:spcAft>
            <a:buNone/>
          </a:pPr>
          <a:endParaRPr lang="en-IN" sz="500" kern="1200">
            <a:solidFill>
              <a:sysClr val="windowText" lastClr="000000"/>
            </a:solidFill>
          </a:endParaRPr>
        </a:p>
        <a:p>
          <a:pPr marL="0" lvl="0" indent="0" algn="ctr" defTabSz="222250">
            <a:lnSpc>
              <a:spcPct val="90000"/>
            </a:lnSpc>
            <a:spcBef>
              <a:spcPct val="0"/>
            </a:spcBef>
            <a:spcAft>
              <a:spcPct val="35000"/>
            </a:spcAft>
            <a:buNone/>
          </a:pPr>
          <a:endParaRPr lang="en-IN" sz="500" kern="1200">
            <a:solidFill>
              <a:sysClr val="windowText" lastClr="000000"/>
            </a:solidFill>
          </a:endParaRPr>
        </a:p>
        <a:p>
          <a:pPr marL="0" lvl="0" indent="0" algn="ctr" defTabSz="222250">
            <a:lnSpc>
              <a:spcPct val="90000"/>
            </a:lnSpc>
            <a:spcBef>
              <a:spcPct val="0"/>
            </a:spcBef>
            <a:spcAft>
              <a:spcPct val="35000"/>
            </a:spcAft>
            <a:buNone/>
          </a:pPr>
          <a:endParaRPr lang="en-IN" sz="500" kern="1200">
            <a:solidFill>
              <a:sysClr val="windowText" lastClr="000000"/>
            </a:solidFill>
          </a:endParaRPr>
        </a:p>
        <a:p>
          <a:pPr marL="0" lvl="0" indent="0" algn="ctr" defTabSz="222250">
            <a:lnSpc>
              <a:spcPct val="90000"/>
            </a:lnSpc>
            <a:spcBef>
              <a:spcPct val="0"/>
            </a:spcBef>
            <a:spcAft>
              <a:spcPct val="35000"/>
            </a:spcAft>
            <a:buNone/>
          </a:pPr>
          <a:endParaRPr lang="en-IN" sz="500" kern="1200">
            <a:solidFill>
              <a:sysClr val="windowText" lastClr="000000"/>
            </a:solidFill>
          </a:endParaRPr>
        </a:p>
        <a:p>
          <a:pPr marL="0" lvl="0" indent="0" algn="ctr" defTabSz="222250">
            <a:lnSpc>
              <a:spcPct val="90000"/>
            </a:lnSpc>
            <a:spcBef>
              <a:spcPct val="0"/>
            </a:spcBef>
            <a:spcAft>
              <a:spcPct val="35000"/>
            </a:spcAft>
            <a:buNone/>
          </a:pPr>
          <a:endParaRPr lang="en-IN" sz="500" kern="1200">
            <a:solidFill>
              <a:sysClr val="windowText" lastClr="000000"/>
            </a:solidFill>
          </a:endParaRPr>
        </a:p>
        <a:p>
          <a:pPr marL="0" lvl="0" indent="0" algn="ctr" defTabSz="222250">
            <a:lnSpc>
              <a:spcPct val="90000"/>
            </a:lnSpc>
            <a:spcBef>
              <a:spcPct val="0"/>
            </a:spcBef>
            <a:spcAft>
              <a:spcPct val="35000"/>
            </a:spcAft>
            <a:buNone/>
          </a:pPr>
          <a:endParaRPr lang="en-IN" sz="500" kern="1200">
            <a:solidFill>
              <a:sysClr val="windowText" lastClr="000000"/>
            </a:solidFill>
          </a:endParaRPr>
        </a:p>
        <a:p>
          <a:pPr marL="0" lvl="0" indent="0" algn="ctr" defTabSz="222250">
            <a:lnSpc>
              <a:spcPct val="90000"/>
            </a:lnSpc>
            <a:spcBef>
              <a:spcPct val="0"/>
            </a:spcBef>
            <a:spcAft>
              <a:spcPct val="35000"/>
            </a:spcAft>
            <a:buNone/>
          </a:pPr>
          <a:endParaRPr lang="en-IN" sz="500" kern="1200">
            <a:solidFill>
              <a:sysClr val="windowText" lastClr="000000"/>
            </a:solidFill>
          </a:endParaRPr>
        </a:p>
        <a:p>
          <a:pPr marL="0" lvl="0" indent="0" algn="ctr" defTabSz="222250">
            <a:lnSpc>
              <a:spcPct val="90000"/>
            </a:lnSpc>
            <a:spcBef>
              <a:spcPct val="0"/>
            </a:spcBef>
            <a:spcAft>
              <a:spcPct val="35000"/>
            </a:spcAft>
            <a:buNone/>
          </a:pPr>
          <a:endParaRPr lang="en-IN" sz="1400" b="1" kern="1200">
            <a:solidFill>
              <a:sysClr val="windowText" lastClr="000000"/>
            </a:solidFill>
          </a:endParaRPr>
        </a:p>
        <a:p>
          <a:pPr marL="0" lvl="0" indent="0" algn="ctr" defTabSz="222250">
            <a:lnSpc>
              <a:spcPct val="90000"/>
            </a:lnSpc>
            <a:spcBef>
              <a:spcPct val="0"/>
            </a:spcBef>
            <a:spcAft>
              <a:spcPct val="35000"/>
            </a:spcAft>
            <a:buNone/>
          </a:pPr>
          <a:endParaRPr lang="en-IN" sz="1400" b="1" kern="1200">
            <a:solidFill>
              <a:sysClr val="windowText" lastClr="000000"/>
            </a:solidFill>
          </a:endParaRPr>
        </a:p>
        <a:p>
          <a:pPr marL="0" lvl="0" indent="0" algn="ctr" defTabSz="222250">
            <a:lnSpc>
              <a:spcPct val="90000"/>
            </a:lnSpc>
            <a:spcBef>
              <a:spcPct val="0"/>
            </a:spcBef>
            <a:spcAft>
              <a:spcPct val="35000"/>
            </a:spcAft>
            <a:buNone/>
          </a:pPr>
          <a:r>
            <a:rPr lang="en-IN" sz="2000" b="1" kern="1200">
              <a:solidFill>
                <a:sysClr val="windowText" lastClr="000000"/>
              </a:solidFill>
            </a:rPr>
            <a:t>Country Group</a:t>
          </a:r>
        </a:p>
      </dsp:txBody>
      <dsp:txXfrm>
        <a:off x="1949733" y="3690410"/>
        <a:ext cx="2444133" cy="1476164"/>
      </dsp:txXfrm>
    </dsp:sp>
  </dsp:spTree>
</dsp:drawing>
</file>

<file path=ppt/diagrams/layout1.xml><?xml version="1.0" encoding="utf-8"?>
<dgm:layoutDef xmlns:dgm="http://schemas.openxmlformats.org/drawingml/2006/diagram" xmlns:a="http://schemas.openxmlformats.org/drawingml/2006/main" uniqueId="urn:microsoft.com/office/officeart/2005/8/layout/venn2">
  <dgm:title val=""/>
  <dgm:desc val=""/>
  <dgm:catLst>
    <dgm:cat type="relationship" pri="30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resizeHandles val="exact"/>
    </dgm:varLst>
    <dgm:alg type="composite">
      <dgm:param type="ar" val="1"/>
    </dgm:alg>
    <dgm:shape xmlns:r="http://schemas.openxmlformats.org/officeDocument/2006/relationships" r:blip="">
      <dgm:adjLst/>
    </dgm:shape>
    <dgm:presOf/>
    <dgm:choose name="Name1">
      <dgm:if name="Name2" axis="ch" ptType="node" func="cnt" op="lte" val="3">
        <dgm:constrLst>
          <dgm:constr type="w" for="ch" forName="comp1" refType="w"/>
          <dgm:constr type="h" for="ch" forName="comp1" refType="w" refFor="ch" refForName="comp1"/>
          <dgm:constr type="w" for="ch" forName="comp2" refType="w" fact="0.75"/>
          <dgm:constr type="h" for="ch" forName="comp2" refType="w" refFor="ch" refForName="comp2"/>
          <dgm:constr type="ctrX" for="ch" forName="comp2" refType="ctrX" refFor="ch" refForName="comp1"/>
          <dgm:constr type="b" for="ch" forName="comp2" refType="b" refFor="ch" refForName="comp1"/>
          <dgm:constr type="w" for="ch" forName="comp3" refType="w" fact="0.5"/>
          <dgm:constr type="h" for="ch" forName="comp3" refType="w" refFor="ch" refForName="comp3"/>
          <dgm:constr type="ctrX" for="ch" forName="comp3" refType="ctrX" refFor="ch" refForName="comp1"/>
          <dgm:constr type="b" for="ch" forName="comp3" refType="b" refFor="ch" refForName="comp1"/>
          <dgm:constr type="primFontSz" for="des" ptType="node" op="equ" val="65"/>
        </dgm:constrLst>
      </dgm:if>
      <dgm:if name="Name3" axis="ch" ptType="node" func="cnt" op="equ" val="4">
        <dgm:constrLst>
          <dgm:constr type="w" for="ch" forName="comp1" refType="w"/>
          <dgm:constr type="h" for="ch" forName="comp1" refType="w" refFor="ch" refForName="comp1"/>
          <dgm:constr type="w" for="ch" forName="comp2" refType="w" fact="0.8"/>
          <dgm:constr type="h" for="ch" forName="comp2" refType="w" refFor="ch" refForName="comp2"/>
          <dgm:constr type="ctrX" for="ch" forName="comp2" refType="ctrX" refFor="ch" refForName="comp1"/>
          <dgm:constr type="b" for="ch" forName="comp2" refType="b" refFor="ch" refForName="comp1"/>
          <dgm:constr type="w" for="ch" forName="comp3" refType="w" fact="0.6"/>
          <dgm:constr type="h" for="ch" forName="comp3" refType="w" refFor="ch" refForName="comp3"/>
          <dgm:constr type="ctrX" for="ch" forName="comp3" refType="ctrX" refFor="ch" refForName="comp1"/>
          <dgm:constr type="b" for="ch" forName="comp3" refType="b" refFor="ch" refForName="comp1"/>
          <dgm:constr type="w" for="ch" forName="comp4" refType="w" fact="0.4"/>
          <dgm:constr type="h" for="ch" forName="comp4" refType="w" refFor="ch" refForName="comp4"/>
          <dgm:constr type="ctrX" for="ch" forName="comp4" refType="ctrX" refFor="ch" refForName="comp1"/>
          <dgm:constr type="b" for="ch" forName="comp4" refType="b" refFor="ch" refForName="comp1"/>
          <dgm:constr type="primFontSz" for="des" ptType="node" op="equ" val="65"/>
        </dgm:constrLst>
      </dgm:if>
      <dgm:else name="Name4">
        <dgm:constrLst>
          <dgm:constr type="w" for="ch" forName="comp1" refType="w"/>
          <dgm:constr type="h" for="ch" forName="comp1" refType="w" refFor="ch" refForName="comp1"/>
          <dgm:constr type="w" for="ch" forName="comp2" refType="w" fact="0.85"/>
          <dgm:constr type="h" for="ch" forName="comp2" refType="w" refFor="ch" refForName="comp2"/>
          <dgm:constr type="ctrX" for="ch" forName="comp2" refType="ctrX" refFor="ch" refForName="comp1"/>
          <dgm:constr type="b" for="ch" forName="comp2" refType="b" refFor="ch" refForName="comp1"/>
          <dgm:constr type="w" for="ch" forName="comp3" refType="w" fact="0.7"/>
          <dgm:constr type="h" for="ch" forName="comp3" refType="w" refFor="ch" refForName="comp3"/>
          <dgm:constr type="ctrX" for="ch" forName="comp3" refType="ctrX" refFor="ch" refForName="comp1"/>
          <dgm:constr type="b" for="ch" forName="comp3" refType="b" refFor="ch" refForName="comp1"/>
          <dgm:constr type="w" for="ch" forName="comp4" refType="w" fact="0.55"/>
          <dgm:constr type="h" for="ch" forName="comp4" refType="w" refFor="ch" refForName="comp4"/>
          <dgm:constr type="ctrX" for="ch" forName="comp4" refType="ctrX" refFor="ch" refForName="comp1"/>
          <dgm:constr type="b" for="ch" forName="comp4" refType="b" refFor="ch" refForName="comp1"/>
          <dgm:constr type="w" for="ch" forName="comp5" refType="w" fact="0.4"/>
          <dgm:constr type="h" for="ch" forName="comp5" refType="w" refFor="ch" refForName="comp5"/>
          <dgm:constr type="ctrX" for="ch" forName="comp5" refType="ctrX" refFor="ch" refForName="comp1"/>
          <dgm:constr type="b" for="ch" forName="comp5" refType="b" refFor="ch" refForName="comp1"/>
          <dgm:constr type="w" for="ch" forName="comp6" refType="w" fact="0.25"/>
          <dgm:constr type="h" for="ch" forName="comp6" refType="w" refFor="ch" refForName="comp6"/>
          <dgm:constr type="ctrX" for="ch" forName="comp6" refType="ctrX" refFor="ch" refForName="comp1"/>
          <dgm:constr type="b" for="ch" forName="comp6" refType="b" refFor="ch" refForName="comp1"/>
          <dgm:constr type="w" for="ch" forName="comp7" refType="w" fact="0.15"/>
          <dgm:constr type="h" for="ch" forName="comp7" refType="w" refFor="ch" refForName="comp7"/>
          <dgm:constr type="ctrX" for="ch" forName="comp7" refType="ctrX" refFor="ch" refForName="comp1"/>
          <dgm:constr type="b" for="ch" forName="comp7" refType="b" refFor="ch" refForName="comp1"/>
          <dgm:constr type="primFontSz" for="des" ptType="node" op="equ" val="65"/>
        </dgm:constrLst>
      </dgm:else>
    </dgm:choose>
    <dgm:ruleLst/>
    <dgm:choose name="Name5">
      <dgm:if name="Name6" axis="ch" ptType="node" func="cnt" op="gte" val="1">
        <dgm:layoutNode name="comp1">
          <dgm:alg type="composite"/>
          <dgm:shape xmlns:r="http://schemas.openxmlformats.org/officeDocument/2006/relationships" r:blip="">
            <dgm:adjLst/>
          </dgm:shape>
          <dgm:presOf/>
          <dgm:choose name="Name7">
            <dgm:if name="Name8" axis="ch" ptType="node" func="cnt" op="equ" val="1">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5"/>
                <dgm:constr type="w" for="ch" forName="c1text" refType="w" refFor="ch" refForName="circle1" fact="0.70711"/>
                <dgm:constr type="h" for="ch" forName="c1text" refType="h" refFor="ch" refForName="circle1" fact="0.5"/>
              </dgm:constrLst>
            </dgm:if>
            <dgm:if name="Name9" axis="ch" ptType="node" func="cnt" op="equ" val="2">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6"/>
                <dgm:constr type="w" for="ch" forName="c1text" refType="w" refFor="ch" refForName="circle1" fact="0.525"/>
                <dgm:constr type="h" for="ch" forName="c1text" refType="h" refFor="ch" refForName="circle1" fact="0.17"/>
              </dgm:constrLst>
            </dgm:if>
            <dgm:if name="Name10" axis="ch" ptType="node" func="cnt" op="equ" val="3">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3495"/>
                <dgm:constr type="h" for="ch" forName="c1text" refType="h" refFor="ch" refForName="circle1" fact="0.15"/>
              </dgm:constrLst>
            </dgm:if>
            <dgm:if name="Name11" axis="ch" ptType="node" func="cnt" op="equ" val="4">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25"/>
                <dgm:constr type="w" for="ch" forName="c1text" refType="w" refFor="ch" refForName="circle1" fact="0.2796"/>
                <dgm:constr type="h" for="ch" forName="c1text" refType="h" refFor="ch" refForName="circle1" fact="0.15"/>
              </dgm:constrLst>
            </dgm:if>
            <dgm:if name="Name12" axis="ch" ptType="node" func="cnt" op="gte" val="5">
              <dgm:constrLst>
                <dgm:constr type="w" for="ch" forName="circle1" refType="w"/>
                <dgm:constr type="h" for="ch" forName="circle1" refType="h"/>
                <dgm:constr type="ctrX" for="ch" forName="circle1" refType="w" fact="0.5"/>
                <dgm:constr type="ctrY" for="ch" forName="circle1" refType="h" fact="0.5"/>
                <dgm:constr type="ctrX" for="ch" forName="c1text" refType="w" fact="0.5"/>
                <dgm:constr type="ctrY" for="ch" forName="c1text" refType="h" fact="0.1"/>
                <dgm:constr type="w" for="ch" forName="c1text" refType="w" refFor="ch" refForName="circle1" fact="0.375"/>
                <dgm:constr type="h" for="ch" forName="c1text" refType="h" refFor="ch" refForName="circle1" fact="0.1"/>
              </dgm:constrLst>
            </dgm:if>
            <dgm:else name="Name13"/>
          </dgm:choose>
          <dgm:ruleLst/>
          <dgm:layoutNode name="circle1" styleLbl="node1">
            <dgm:alg type="sp"/>
            <dgm:shape xmlns:r="http://schemas.openxmlformats.org/officeDocument/2006/relationships" type="ellipse" r:blip="">
              <dgm:adjLst/>
            </dgm:shape>
            <dgm:presOf axis="ch desOrSelf" ptType="node node" st="1 1" cnt="1 0"/>
            <dgm:constrLst>
              <dgm:constr type="h" refType="w"/>
            </dgm:constrLst>
            <dgm:ruleLst/>
          </dgm:layoutNode>
          <dgm:layoutNode name="c1text">
            <dgm:varLst>
              <dgm:bulletEnabled val="1"/>
            </dgm:varLst>
            <dgm:alg type="tx"/>
            <dgm:shape xmlns:r="http://schemas.openxmlformats.org/officeDocument/2006/relationships" type="rect" r:blip="" hideGeom="1">
              <dgm:adjLst/>
            </dgm:shape>
            <dgm:presOf axis="ch desOrSelf" ptType="node node" st="1 1" cnt="1 0"/>
            <dgm:constrLst/>
            <dgm:ruleLst>
              <dgm:rule type="primFontSz" val="5" fact="NaN" max="NaN"/>
            </dgm:ruleLst>
          </dgm:layoutNode>
        </dgm:layoutNode>
      </dgm:if>
      <dgm:else name="Name14"/>
    </dgm:choose>
    <dgm:choose name="Name15">
      <dgm:if name="Name16" axis="ch" ptType="node" func="cnt" op="gte" val="2">
        <dgm:layoutNode name="comp2">
          <dgm:alg type="composite"/>
          <dgm:shape xmlns:r="http://schemas.openxmlformats.org/officeDocument/2006/relationships" r:blip="">
            <dgm:adjLst/>
          </dgm:shape>
          <dgm:presOf/>
          <dgm:choose name="Name17">
            <dgm:if name="Name18" axis="ch" ptType="node" func="cnt" op="equ" val="2">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5"/>
                <dgm:constr type="w" for="ch" forName="c2text" refType="w" refFor="ch" refForName="circle2" fact="0.70711"/>
                <dgm:constr type="h" for="ch" forName="c2text" refType="h" refFor="ch" refForName="circle2" fact="0.5"/>
              </dgm:constrLst>
            </dgm:if>
            <dgm:if name="Name19" axis="ch" ptType="node" func="cnt" op="equ" val="3">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625"/>
                <dgm:constr type="w" for="ch" forName="c2text" refType="w" refFor="ch" refForName="circle2" fact="0.466"/>
                <dgm:constr type="h" for="ch" forName="c2text" refType="h" refFor="ch" refForName="circle2" fact="0.1875"/>
              </dgm:constrLst>
            </dgm:if>
            <dgm:if name="Name20" axis="ch" ptType="node" func="cnt" op="equ" val="4">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5"/>
                <dgm:constr type="w" for="ch" forName="c2text" refType="w" refFor="ch" refForName="circle2" fact="0.3495"/>
                <dgm:constr type="h" for="ch" forName="c2text" refType="h" refFor="ch" refForName="circle2" fact="0.18"/>
              </dgm:constrLst>
            </dgm:if>
            <dgm:if name="Name21" axis="ch" ptType="node" func="cnt" op="gte" val="5">
              <dgm:constrLst>
                <dgm:constr type="w" for="ch" forName="circle2" refType="w"/>
                <dgm:constr type="h" for="ch" forName="circle2" refType="h"/>
                <dgm:constr type="ctrX" for="ch" forName="circle2" refType="w" fact="0.5"/>
                <dgm:constr type="ctrY" for="ch" forName="circle2" refType="h" fact="0.5"/>
                <dgm:constr type="ctrX" for="ch" forName="c2text" refType="w" fact="0.5"/>
                <dgm:constr type="ctrY" for="ch" forName="c2text" refType="h" fact="0.115"/>
                <dgm:constr type="w" for="ch" forName="c2text" refType="w" refFor="ch" refForName="circle2" fact="0.43125"/>
                <dgm:constr type="h" for="ch" forName="c2text" refType="h" refFor="ch" refForName="circle2" fact="0.115"/>
              </dgm:constrLst>
            </dgm:if>
            <dgm:else name="Name22"/>
          </dgm:choose>
          <dgm:ruleLst/>
          <dgm:layoutNode name="circle2" styleLbl="node1">
            <dgm:alg type="sp"/>
            <dgm:shape xmlns:r="http://schemas.openxmlformats.org/officeDocument/2006/relationships" type="ellipse" r:blip="">
              <dgm:adjLst/>
            </dgm:shape>
            <dgm:presOf axis="ch desOrSelf" ptType="node node" st="2 1" cnt="1 0"/>
            <dgm:constrLst>
              <dgm:constr type="h" refType="w"/>
            </dgm:constrLst>
            <dgm:ruleLst/>
          </dgm:layoutNode>
          <dgm:layoutNode name="c2text">
            <dgm:varLst>
              <dgm:bulletEnabled val="1"/>
            </dgm:varLst>
            <dgm:alg type="tx"/>
            <dgm:shape xmlns:r="http://schemas.openxmlformats.org/officeDocument/2006/relationships" type="rect" r:blip="" hideGeom="1">
              <dgm:adjLst/>
            </dgm:shape>
            <dgm:presOf axis="ch desOrSelf" ptType="node node" st="2 1" cnt="1 0"/>
            <dgm:constrLst/>
            <dgm:ruleLst>
              <dgm:rule type="primFontSz" val="5" fact="NaN" max="NaN"/>
            </dgm:ruleLst>
          </dgm:layoutNode>
        </dgm:layoutNode>
      </dgm:if>
      <dgm:else name="Name23"/>
    </dgm:choose>
    <dgm:choose name="Name24">
      <dgm:if name="Name25" axis="ch" ptType="node" func="cnt" op="gte" val="3">
        <dgm:layoutNode name="comp3">
          <dgm:alg type="composite"/>
          <dgm:shape xmlns:r="http://schemas.openxmlformats.org/officeDocument/2006/relationships" r:blip="">
            <dgm:adjLst/>
          </dgm:shape>
          <dgm:presOf/>
          <dgm:choose name="Name26">
            <dgm:if name="Name27" axis="ch" ptType="node" func="cnt" op="equ" val="3">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5"/>
                <dgm:constr type="w" for="ch" forName="c3text" refType="w" refFor="ch" refForName="circle3" fact="0.70711"/>
                <dgm:constr type="h" for="ch" forName="c3text" refType="h" refFor="ch" refForName="circle3" fact="0.5"/>
              </dgm:constrLst>
            </dgm:if>
            <dgm:if name="Name28" axis="ch" ptType="node" func="cnt" op="equ" val="4">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875"/>
                <dgm:constr type="w" for="ch" forName="c3text" refType="w" refFor="ch" refForName="circle3" fact="0.466"/>
                <dgm:constr type="h" for="ch" forName="c3text" refType="h" refFor="ch" refForName="circle3" fact="0.225"/>
              </dgm:constrLst>
            </dgm:if>
            <dgm:if name="Name29" axis="ch" ptType="node" func="cnt" op="gte" val="5">
              <dgm:constrLst>
                <dgm:constr type="w" for="ch" forName="circle3" refType="w"/>
                <dgm:constr type="h" for="ch" forName="circle3" refType="h"/>
                <dgm:constr type="ctrX" for="ch" forName="circle3" refType="w" fact="0.5"/>
                <dgm:constr type="ctrY" for="ch" forName="circle3" refType="h" fact="0.5"/>
                <dgm:constr type="ctrX" for="ch" forName="c3text" refType="w" fact="0.5"/>
                <dgm:constr type="ctrY" for="ch" forName="c3text" refType="h" fact="0.138"/>
                <dgm:constr type="w" for="ch" forName="c3text" refType="w" refFor="ch" refForName="circle3" fact="0.5175"/>
                <dgm:constr type="h" for="ch" forName="c3text" refType="h" refFor="ch" refForName="circle3" fact="0.138"/>
              </dgm:constrLst>
            </dgm:if>
            <dgm:else name="Name30"/>
          </dgm:choose>
          <dgm:ruleLst/>
          <dgm:layoutNode name="circle3" styleLbl="node1">
            <dgm:alg type="sp"/>
            <dgm:shape xmlns:r="http://schemas.openxmlformats.org/officeDocument/2006/relationships" type="ellipse" r:blip="">
              <dgm:adjLst/>
            </dgm:shape>
            <dgm:presOf axis="ch desOrSelf" ptType="node node" st="3 1" cnt="1 0"/>
            <dgm:constrLst>
              <dgm:constr type="h" refType="w"/>
            </dgm:constrLst>
            <dgm:ruleLst/>
          </dgm:layoutNode>
          <dgm:layoutNode name="c3text">
            <dgm:varLst>
              <dgm:bulletEnabled val="1"/>
            </dgm:varLst>
            <dgm:alg type="tx"/>
            <dgm:shape xmlns:r="http://schemas.openxmlformats.org/officeDocument/2006/relationships" type="rect" r:blip="" hideGeom="1">
              <dgm:adjLst/>
            </dgm:shape>
            <dgm:presOf axis="ch desOrSelf" ptType="node node" st="3 1" cnt="1 0"/>
            <dgm:constrLst/>
            <dgm:ruleLst>
              <dgm:rule type="primFontSz" val="5" fact="NaN" max="NaN"/>
            </dgm:ruleLst>
          </dgm:layoutNode>
        </dgm:layoutNode>
      </dgm:if>
      <dgm:else name="Name31"/>
    </dgm:choose>
    <dgm:choose name="Name32">
      <dgm:if name="Name33" axis="ch" ptType="node" func="cnt" op="gte" val="4">
        <dgm:layoutNode name="comp4">
          <dgm:alg type="composite"/>
          <dgm:shape xmlns:r="http://schemas.openxmlformats.org/officeDocument/2006/relationships" r:blip="">
            <dgm:adjLst/>
          </dgm:shape>
          <dgm:presOf/>
          <dgm:choose name="Name34">
            <dgm:if name="Name35" axis="ch" ptType="node" func="cnt" op="equ" val="4">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5"/>
                <dgm:constr type="w" for="ch" forName="c4text" refType="w" refFor="ch" refForName="circle4" fact="0.70711"/>
                <dgm:constr type="h" for="ch" forName="c4text" refType="h" refFor="ch" refForName="circle4" fact="0.5"/>
              </dgm:constrLst>
            </dgm:if>
            <dgm:if name="Name36" axis="ch" ptType="node" func="cnt" op="gte" val="5">
              <dgm:constrLst>
                <dgm:constr type="w" for="ch" forName="circle4" refType="w"/>
                <dgm:constr type="h" for="ch" forName="circle4" refType="h"/>
                <dgm:constr type="ctrX" for="ch" forName="circle4" refType="w" fact="0.5"/>
                <dgm:constr type="ctrY" for="ch" forName="circle4" refType="h" fact="0.5"/>
                <dgm:constr type="ctrX" for="ch" forName="c4text" refType="w" fact="0.5"/>
                <dgm:constr type="ctrY" for="ch" forName="c4text" refType="h" fact="0.18"/>
                <dgm:constr type="w" for="ch" forName="c4text" refType="w" refFor="ch" refForName="circle4" fact="0.54"/>
                <dgm:constr type="h" for="ch" forName="c4text" refType="h" refFor="ch" refForName="circle4" fact="0.18"/>
              </dgm:constrLst>
            </dgm:if>
            <dgm:else name="Name37"/>
          </dgm:choose>
          <dgm:ruleLst/>
          <dgm:layoutNode name="circle4" styleLbl="node1">
            <dgm:alg type="sp"/>
            <dgm:shape xmlns:r="http://schemas.openxmlformats.org/officeDocument/2006/relationships" type="ellipse" r:blip="">
              <dgm:adjLst/>
            </dgm:shape>
            <dgm:presOf axis="ch desOrSelf" ptType="node node" st="4 1" cnt="1 0"/>
            <dgm:constrLst>
              <dgm:constr type="h" refType="w"/>
            </dgm:constrLst>
            <dgm:ruleLst/>
          </dgm:layoutNode>
          <dgm:layoutNode name="c4text">
            <dgm:varLst>
              <dgm:bulletEnabled val="1"/>
            </dgm:varLst>
            <dgm:alg type="tx"/>
            <dgm:shape xmlns:r="http://schemas.openxmlformats.org/officeDocument/2006/relationships" type="rect" r:blip="" hideGeom="1">
              <dgm:adjLst/>
            </dgm:shape>
            <dgm:presOf axis="ch desOrSelf" ptType="node node" st="4 1" cnt="1 0"/>
            <dgm:constrLst/>
            <dgm:ruleLst>
              <dgm:rule type="primFontSz" val="5" fact="NaN" max="NaN"/>
            </dgm:ruleLst>
          </dgm:layoutNode>
        </dgm:layoutNode>
      </dgm:if>
      <dgm:else name="Name38"/>
    </dgm:choose>
    <dgm:choose name="Name39">
      <dgm:if name="Name40" axis="ch" ptType="node" func="cnt" op="gte" val="5">
        <dgm:layoutNode name="comp5">
          <dgm:alg type="composite"/>
          <dgm:shape xmlns:r="http://schemas.openxmlformats.org/officeDocument/2006/relationships" r:blip="">
            <dgm:adjLst/>
          </dgm:shape>
          <dgm:presOf/>
          <dgm:choose name="Name41">
            <dgm:if name="Name42" axis="ch" ptType="node" func="cnt" op="equ" val="5">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5"/>
                <dgm:constr type="w" for="ch" forName="c5text" refType="w" refFor="ch" refForName="circle5" fact="0.70711"/>
                <dgm:constr type="h" for="ch" forName="c5text" refType="h" refFor="ch" refForName="circle5" fact="0.5"/>
              </dgm:constrLst>
            </dgm:if>
            <dgm:if name="Name43" axis="ch" ptType="node" func="cnt" op="gte" val="6">
              <dgm:constrLst>
                <dgm:constr type="w" for="ch" forName="circle5" refType="w"/>
                <dgm:constr type="h" for="ch" forName="circle5" refType="h"/>
                <dgm:constr type="ctrX" for="ch" forName="circle5" refType="w" fact="0.5"/>
                <dgm:constr type="ctrY" for="ch" forName="circle5" refType="h" fact="0.5"/>
                <dgm:constr type="ctrX" for="ch" forName="c5text" refType="w" fact="0.5"/>
                <dgm:constr type="ctrY" for="ch" forName="c5text" refType="h" fact="0.25"/>
                <dgm:constr type="w" for="ch" forName="c5text" refType="w" refFor="ch" refForName="circle5" fact="0.65"/>
                <dgm:constr type="h" for="ch" forName="c5text" refType="h" refFor="ch" refForName="circle5" fact="0.25"/>
              </dgm:constrLst>
            </dgm:if>
            <dgm:else name="Name44"/>
          </dgm:choose>
          <dgm:ruleLst/>
          <dgm:layoutNode name="circle5" styleLbl="node1">
            <dgm:alg type="sp"/>
            <dgm:shape xmlns:r="http://schemas.openxmlformats.org/officeDocument/2006/relationships" type="ellipse" r:blip="">
              <dgm:adjLst/>
            </dgm:shape>
            <dgm:presOf axis="ch desOrSelf" ptType="node node" st="5 1" cnt="1 0"/>
            <dgm:constrLst>
              <dgm:constr type="h" refType="w"/>
            </dgm:constrLst>
            <dgm:ruleLst/>
          </dgm:layoutNode>
          <dgm:layoutNode name="c5text">
            <dgm:varLst>
              <dgm:bulletEnabled val="1"/>
            </dgm:varLst>
            <dgm:alg type="tx"/>
            <dgm:shape xmlns:r="http://schemas.openxmlformats.org/officeDocument/2006/relationships" type="rect" r:blip="" hideGeom="1">
              <dgm:adjLst/>
            </dgm:shape>
            <dgm:presOf axis="ch desOrSelf" ptType="node node" st="5 1" cnt="1 0"/>
            <dgm:constrLst/>
            <dgm:ruleLst>
              <dgm:rule type="primFontSz" val="5" fact="NaN" max="NaN"/>
            </dgm:ruleLst>
          </dgm:layoutNode>
        </dgm:layoutNode>
      </dgm:if>
      <dgm:else name="Name45"/>
    </dgm:choose>
    <dgm:choose name="Name46">
      <dgm:if name="Name47" axis="ch" ptType="node" func="cnt" op="gte" val="6">
        <dgm:layoutNode name="comp6">
          <dgm:alg type="composite"/>
          <dgm:shape xmlns:r="http://schemas.openxmlformats.org/officeDocument/2006/relationships" r:blip="">
            <dgm:adjLst/>
          </dgm:shape>
          <dgm:presOf/>
          <dgm:choose name="Name48">
            <dgm:if name="Name49" axis="ch" ptType="node" func="cnt" op="equ" val="6">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5"/>
                <dgm:constr type="w" for="ch" forName="c6text" refType="w" refFor="ch" refForName="circle6" fact="0.70711"/>
                <dgm:constr type="h" for="ch" forName="c6text" refType="h" refFor="ch" refForName="circle6" fact="0.5"/>
              </dgm:constrLst>
            </dgm:if>
            <dgm:if name="Name50" axis="ch" ptType="node" func="cnt" op="gte" val="7">
              <dgm:constrLst>
                <dgm:constr type="w" for="ch" forName="circle6" refType="w"/>
                <dgm:constr type="h" for="ch" forName="circle6" refType="h"/>
                <dgm:constr type="ctrX" for="ch" forName="circle6" refType="w" fact="0.5"/>
                <dgm:constr type="ctrY" for="ch" forName="circle6" refType="h" fact="0.5"/>
                <dgm:constr type="ctrX" for="ch" forName="c6text" refType="w" fact="0.5"/>
                <dgm:constr type="ctrY" for="ch" forName="c6text" refType="h" fact="0.27"/>
                <dgm:constr type="w" for="ch" forName="c6text" refType="w" refFor="ch" refForName="circle6" fact="0.68"/>
                <dgm:constr type="h" for="ch" forName="c6text" refType="h" refFor="ch" refForName="circle6" fact="0.241"/>
              </dgm:constrLst>
            </dgm:if>
            <dgm:else name="Name51"/>
          </dgm:choose>
          <dgm:ruleLst/>
          <dgm:layoutNode name="circle6" styleLbl="node1">
            <dgm:alg type="sp"/>
            <dgm:shape xmlns:r="http://schemas.openxmlformats.org/officeDocument/2006/relationships" type="ellipse" r:blip="">
              <dgm:adjLst/>
            </dgm:shape>
            <dgm:presOf axis="ch desOrSelf" ptType="node node" st="6 1" cnt="1 0"/>
            <dgm:constrLst>
              <dgm:constr type="h" refType="w"/>
            </dgm:constrLst>
            <dgm:ruleLst/>
          </dgm:layoutNode>
          <dgm:layoutNode name="c6text">
            <dgm:varLst>
              <dgm:bulletEnabled val="1"/>
            </dgm:varLst>
            <dgm:alg type="tx"/>
            <dgm:shape xmlns:r="http://schemas.openxmlformats.org/officeDocument/2006/relationships" type="rect" r:blip="" hideGeom="1">
              <dgm:adjLst/>
            </dgm:shape>
            <dgm:presOf axis="ch desOrSelf" ptType="node node" st="6 1" cnt="1 0"/>
            <dgm:constrLst/>
            <dgm:ruleLst>
              <dgm:rule type="primFontSz" val="5" fact="NaN" max="NaN"/>
            </dgm:ruleLst>
          </dgm:layoutNode>
        </dgm:layoutNode>
      </dgm:if>
      <dgm:else name="Name52"/>
    </dgm:choose>
    <dgm:choose name="Name53">
      <dgm:if name="Name54" axis="ch" ptType="node" func="cnt" op="gte" val="7">
        <dgm:layoutNode name="comp7">
          <dgm:alg type="composite"/>
          <dgm:shape xmlns:r="http://schemas.openxmlformats.org/officeDocument/2006/relationships" r:blip="">
            <dgm:adjLst/>
          </dgm:shape>
          <dgm:presOf/>
          <dgm:constrLst>
            <dgm:constr type="w" for="ch" forName="circle7" refType="w"/>
            <dgm:constr type="h" for="ch" forName="circle7" refType="h"/>
            <dgm:constr type="ctrX" for="ch" forName="circle7" refType="w" fact="0.5"/>
            <dgm:constr type="ctrY" for="ch" forName="circle7" refType="h" fact="0.5"/>
            <dgm:constr type="ctrX" for="ch" forName="c7text" refType="w" fact="0.5"/>
            <dgm:constr type="ctrY" for="ch" forName="c7text" refType="h" fact="0.5"/>
            <dgm:constr type="w" for="ch" forName="c7text" refType="w" refFor="ch" refForName="circle7" fact="0.70711"/>
            <dgm:constr type="h" for="ch" forName="c7text" refType="h" refFor="ch" refForName="circle7" fact="0.5"/>
          </dgm:constrLst>
          <dgm:ruleLst/>
          <dgm:layoutNode name="circle7" styleLbl="node1">
            <dgm:alg type="sp"/>
            <dgm:shape xmlns:r="http://schemas.openxmlformats.org/officeDocument/2006/relationships" type="ellipse" r:blip="">
              <dgm:adjLst/>
            </dgm:shape>
            <dgm:presOf axis="ch desOrSelf" ptType="node node" st="7 1" cnt="1 0"/>
            <dgm:constrLst>
              <dgm:constr type="h" refType="w"/>
            </dgm:constrLst>
            <dgm:ruleLst/>
          </dgm:layoutNode>
          <dgm:layoutNode name="c7text">
            <dgm:varLst>
              <dgm:bulletEnabled val="1"/>
            </dgm:varLst>
            <dgm:alg type="tx"/>
            <dgm:shape xmlns:r="http://schemas.openxmlformats.org/officeDocument/2006/relationships" type="rect" r:blip="" hideGeom="1">
              <dgm:adjLst/>
            </dgm:shape>
            <dgm:presOf axis="ch desOrSelf" ptType="node node" st="7 1" cnt="1 0"/>
            <dgm:constrLst/>
            <dgm:ruleLst>
              <dgm:rule type="primFontSz" val="5" fact="NaN" max="NaN"/>
            </dgm:ruleLst>
          </dgm:layoutNode>
        </dgm:layoutNode>
      </dgm:if>
      <dgm:else name="Name5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BCC964CF-65C2-4CE6-80F7-443FCB49A6A4}" type="datetimeFigureOut">
              <a:rPr lang="en-US" smtClean="0"/>
              <a:pPr/>
              <a:t>5/26/2022</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31CAAAF9-457D-4B7A-950D-204E201695EB}" type="slidenum">
              <a:rPr lang="en-US" smtClean="0"/>
              <a:pPr/>
              <a:t>‹#›</a:t>
            </a:fld>
            <a:endParaRPr lang="en-US"/>
          </a:p>
        </p:txBody>
      </p:sp>
    </p:spTree>
    <p:extLst>
      <p:ext uri="{BB962C8B-B14F-4D97-AF65-F5344CB8AC3E}">
        <p14:creationId xmlns:p14="http://schemas.microsoft.com/office/powerpoint/2010/main" val="3443728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CAAAF9-457D-4B7A-950D-204E201695EB}" type="slidenum">
              <a:rPr lang="en-US" smtClean="0"/>
              <a:pPr/>
              <a:t>3</a:t>
            </a:fld>
            <a:endParaRPr lang="en-US"/>
          </a:p>
        </p:txBody>
      </p:sp>
    </p:spTree>
    <p:extLst>
      <p:ext uri="{BB962C8B-B14F-4D97-AF65-F5344CB8AC3E}">
        <p14:creationId xmlns:p14="http://schemas.microsoft.com/office/powerpoint/2010/main" val="11121386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1CAAAF9-457D-4B7A-950D-204E201695EB}" type="slidenum">
              <a:rPr lang="en-US" smtClean="0"/>
              <a:pPr/>
              <a:t>19</a:t>
            </a:fld>
            <a:endParaRPr lang="en-US"/>
          </a:p>
        </p:txBody>
      </p:sp>
    </p:spTree>
    <p:extLst>
      <p:ext uri="{BB962C8B-B14F-4D97-AF65-F5344CB8AC3E}">
        <p14:creationId xmlns:p14="http://schemas.microsoft.com/office/powerpoint/2010/main" val="1521322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D7824AB-DCF2-4862-9BBB-62854730C5D7}" type="slidenum">
              <a:rPr lang="en-US" smtClean="0"/>
              <a:pPr/>
              <a:t>28</a:t>
            </a:fld>
            <a:endParaRPr lang="en-US"/>
          </a:p>
        </p:txBody>
      </p:sp>
    </p:spTree>
    <p:extLst>
      <p:ext uri="{BB962C8B-B14F-4D97-AF65-F5344CB8AC3E}">
        <p14:creationId xmlns:p14="http://schemas.microsoft.com/office/powerpoint/2010/main" val="11400572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41"/>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78" indent="0" algn="ctr">
              <a:buNone/>
              <a:defRPr>
                <a:solidFill>
                  <a:schemeClr val="tx1">
                    <a:tint val="75000"/>
                  </a:schemeClr>
                </a:solidFill>
              </a:defRPr>
            </a:lvl2pPr>
            <a:lvl3pPr marL="914354" indent="0" algn="ctr">
              <a:buNone/>
              <a:defRPr>
                <a:solidFill>
                  <a:schemeClr val="tx1">
                    <a:tint val="75000"/>
                  </a:schemeClr>
                </a:solidFill>
              </a:defRPr>
            </a:lvl3pPr>
            <a:lvl4pPr marL="1371532" indent="0" algn="ctr">
              <a:buNone/>
              <a:defRPr>
                <a:solidFill>
                  <a:schemeClr val="tx1">
                    <a:tint val="75000"/>
                  </a:schemeClr>
                </a:solidFill>
              </a:defRPr>
            </a:lvl4pPr>
            <a:lvl5pPr marL="1828709" indent="0" algn="ctr">
              <a:buNone/>
              <a:defRPr>
                <a:solidFill>
                  <a:schemeClr val="tx1">
                    <a:tint val="75000"/>
                  </a:schemeClr>
                </a:solidFill>
              </a:defRPr>
            </a:lvl5pPr>
            <a:lvl6pPr marL="2285886" indent="0" algn="ctr">
              <a:buNone/>
              <a:defRPr>
                <a:solidFill>
                  <a:schemeClr val="tx1">
                    <a:tint val="75000"/>
                  </a:schemeClr>
                </a:solidFill>
              </a:defRPr>
            </a:lvl6pPr>
            <a:lvl7pPr marL="2743062" indent="0" algn="ctr">
              <a:buNone/>
              <a:defRPr>
                <a:solidFill>
                  <a:schemeClr val="tx1">
                    <a:tint val="75000"/>
                  </a:schemeClr>
                </a:solidFill>
              </a:defRPr>
            </a:lvl7pPr>
            <a:lvl8pPr marL="3200240" indent="0" algn="ctr">
              <a:buNone/>
              <a:defRPr>
                <a:solidFill>
                  <a:schemeClr val="tx1">
                    <a:tint val="75000"/>
                  </a:schemeClr>
                </a:solidFill>
              </a:defRPr>
            </a:lvl8pPr>
            <a:lvl9pPr marL="3657418"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404702-8237-447B-BCD7-82F7FA5F9E1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404702-8237-447B-BCD7-82F7FA5F9E1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54"/>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54"/>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404702-8237-447B-BCD7-82F7FA5F9E1E}"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slide">
    <p:spTree>
      <p:nvGrpSpPr>
        <p:cNvPr id="1" name=""/>
        <p:cNvGrpSpPr/>
        <p:nvPr/>
      </p:nvGrpSpPr>
      <p:grpSpPr>
        <a:xfrm>
          <a:off x="0" y="0"/>
          <a:ext cx="0" cy="0"/>
          <a:chOff x="0" y="0"/>
          <a:chExt cx="0" cy="0"/>
        </a:xfrm>
      </p:grpSpPr>
      <p:sp>
        <p:nvSpPr>
          <p:cNvPr id="5" name="Text Placeholder 14"/>
          <p:cNvSpPr>
            <a:spLocks noGrp="1"/>
          </p:cNvSpPr>
          <p:nvPr>
            <p:ph type="body" sz="quarter" idx="11" hasCustomPrompt="1"/>
          </p:nvPr>
        </p:nvSpPr>
        <p:spPr>
          <a:xfrm>
            <a:off x="460376" y="145140"/>
            <a:ext cx="8229600" cy="553998"/>
          </a:xfrm>
          <a:noFill/>
          <a:ln w="9525">
            <a:noFill/>
            <a:miter lim="800000"/>
            <a:headEnd/>
            <a:tailEnd/>
          </a:ln>
        </p:spPr>
        <p:txBody>
          <a:bodyPr vert="horz" wrap="square" lIns="91440" tIns="45720" rIns="91440" bIns="45720" numCol="1" rtlCol="0" anchor="t" anchorCtr="0" compatLnSpc="1">
            <a:prstTxWarp prst="textNoShape">
              <a:avLst/>
            </a:prstTxWarp>
            <a:spAutoFit/>
          </a:bodyPr>
          <a:lstStyle>
            <a:lvl1pPr algn="l" defTabSz="457178" rtl="0" eaLnBrk="1" latinLnBrk="0" hangingPunct="1">
              <a:spcBef>
                <a:spcPct val="0"/>
              </a:spcBef>
              <a:buNone/>
              <a:defRPr lang="en-US" sz="3000" b="1" kern="1200" baseline="0" dirty="0" smtClean="0">
                <a:solidFill>
                  <a:schemeClr val="tx1">
                    <a:lumMod val="65000"/>
                    <a:lumOff val="35000"/>
                  </a:schemeClr>
                </a:solidFill>
                <a:latin typeface="+mj-lt"/>
                <a:ea typeface="+mn-ea"/>
                <a:cs typeface="Arial"/>
              </a:defRPr>
            </a:lvl1pPr>
          </a:lstStyle>
          <a:p>
            <a:pPr lvl="0"/>
            <a:r>
              <a:rPr lang="en-US"/>
              <a:t>Insert Title Here</a:t>
            </a:r>
          </a:p>
        </p:txBody>
      </p:sp>
      <p:sp>
        <p:nvSpPr>
          <p:cNvPr id="7" name="Text Placeholder 5"/>
          <p:cNvSpPr>
            <a:spLocks noGrp="1"/>
          </p:cNvSpPr>
          <p:nvPr>
            <p:ph type="body" sz="quarter" idx="16" hasCustomPrompt="1"/>
          </p:nvPr>
        </p:nvSpPr>
        <p:spPr>
          <a:xfrm>
            <a:off x="457208" y="1360489"/>
            <a:ext cx="8240713" cy="4473575"/>
          </a:xfrm>
        </p:spPr>
        <p:txBody>
          <a:bodyPr/>
          <a:lstStyle>
            <a:lvl1pPr>
              <a:buClr>
                <a:srgbClr val="0070C0"/>
              </a:buClr>
              <a:defRPr sz="2200">
                <a:solidFill>
                  <a:srgbClr val="595959"/>
                </a:solidFill>
              </a:defRPr>
            </a:lvl1pPr>
            <a:lvl2pPr>
              <a:buClr>
                <a:srgbClr val="0070C0"/>
              </a:buClr>
              <a:buFont typeface="Arial" pitchFamily="34" charset="0"/>
              <a:buChar char="•"/>
              <a:defRPr>
                <a:solidFill>
                  <a:srgbClr val="595959"/>
                </a:solidFill>
              </a:defRPr>
            </a:lvl2pPr>
            <a:lvl3pPr>
              <a:buClr>
                <a:srgbClr val="0070C0"/>
              </a:buClr>
              <a:buFont typeface="Arial" pitchFamily="34" charset="0"/>
              <a:buChar char="•"/>
              <a:defRPr>
                <a:solidFill>
                  <a:srgbClr val="595959"/>
                </a:solidFill>
              </a:defRPr>
            </a:lvl3pPr>
            <a:lvl4pPr>
              <a:buClr>
                <a:srgbClr val="0070C0"/>
              </a:buClr>
              <a:buFont typeface="Arial" pitchFamily="34" charset="0"/>
              <a:buChar char="•"/>
              <a:defRPr>
                <a:solidFill>
                  <a:srgbClr val="595959"/>
                </a:solidFill>
              </a:defRPr>
            </a:lvl4pPr>
            <a:lvl5pPr>
              <a:buClr>
                <a:srgbClr val="0070C0"/>
              </a:buClr>
              <a:buFont typeface="Arial" pitchFamily="34" charset="0"/>
              <a:buChar char="•"/>
              <a:defRPr>
                <a:solidFill>
                  <a:srgbClr val="595959"/>
                </a:solidFill>
              </a:defRPr>
            </a:lvl5pPr>
          </a:lstStyle>
          <a:p>
            <a:pPr lvl="0"/>
            <a:r>
              <a:rPr lang="en-IN"/>
              <a:t>Please use bullet points on this slide when the content is heavy break it up into highlights, don’t use paragraphs of text</a:t>
            </a:r>
            <a:endParaRPr lang="en-US"/>
          </a:p>
          <a:p>
            <a:pPr lvl="1"/>
            <a:r>
              <a:rPr lang="en-US"/>
              <a:t>Second level</a:t>
            </a:r>
          </a:p>
          <a:p>
            <a:pPr lvl="2"/>
            <a:r>
              <a:rPr lang="en-US"/>
              <a:t>Third level</a:t>
            </a:r>
          </a:p>
          <a:p>
            <a:pPr lvl="3"/>
            <a:r>
              <a:rPr lang="en-US"/>
              <a:t>Fourth level</a:t>
            </a:r>
          </a:p>
          <a:p>
            <a:pPr lvl="4"/>
            <a:r>
              <a:rPr lang="en-US"/>
              <a:t>Fifth level</a:t>
            </a:r>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6"/>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178" indent="0">
              <a:buNone/>
              <a:defRPr sz="1800">
                <a:solidFill>
                  <a:schemeClr val="tx1">
                    <a:tint val="75000"/>
                  </a:schemeClr>
                </a:solidFill>
              </a:defRPr>
            </a:lvl2pPr>
            <a:lvl3pPr marL="914354" indent="0">
              <a:buNone/>
              <a:defRPr sz="1600">
                <a:solidFill>
                  <a:schemeClr val="tx1">
                    <a:tint val="75000"/>
                  </a:schemeClr>
                </a:solidFill>
              </a:defRPr>
            </a:lvl3pPr>
            <a:lvl4pPr marL="1371532" indent="0">
              <a:buNone/>
              <a:defRPr sz="1400">
                <a:solidFill>
                  <a:schemeClr val="tx1">
                    <a:tint val="75000"/>
                  </a:schemeClr>
                </a:solidFill>
              </a:defRPr>
            </a:lvl4pPr>
            <a:lvl5pPr marL="1828709" indent="0">
              <a:buNone/>
              <a:defRPr sz="1400">
                <a:solidFill>
                  <a:schemeClr val="tx1">
                    <a:tint val="75000"/>
                  </a:schemeClr>
                </a:solidFill>
              </a:defRPr>
            </a:lvl5pPr>
            <a:lvl6pPr marL="2285886" indent="0">
              <a:buNone/>
              <a:defRPr sz="1400">
                <a:solidFill>
                  <a:schemeClr val="tx1">
                    <a:tint val="75000"/>
                  </a:schemeClr>
                </a:solidFill>
              </a:defRPr>
            </a:lvl6pPr>
            <a:lvl7pPr marL="2743062" indent="0">
              <a:buNone/>
              <a:defRPr sz="1400">
                <a:solidFill>
                  <a:schemeClr val="tx1">
                    <a:tint val="75000"/>
                  </a:schemeClr>
                </a:solidFill>
              </a:defRPr>
            </a:lvl7pPr>
            <a:lvl8pPr marL="3200240" indent="0">
              <a:buNone/>
              <a:defRPr sz="1400">
                <a:solidFill>
                  <a:schemeClr val="tx1">
                    <a:tint val="75000"/>
                  </a:schemeClr>
                </a:solidFill>
              </a:defRPr>
            </a:lvl8pPr>
            <a:lvl9pPr marL="3657418"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404702-8237-447B-BCD7-82F7FA5F9E1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404702-8237-447B-BCD7-82F7FA5F9E1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3" y="1535113"/>
            <a:ext cx="4041775" cy="639762"/>
          </a:xfrm>
        </p:spPr>
        <p:txBody>
          <a:bodyPr anchor="b"/>
          <a:lstStyle>
            <a:lvl1pPr marL="0" indent="0">
              <a:buNone/>
              <a:defRPr sz="2400" b="1"/>
            </a:lvl1pPr>
            <a:lvl2pPr marL="457178" indent="0">
              <a:buNone/>
              <a:defRPr sz="2000" b="1"/>
            </a:lvl2pPr>
            <a:lvl3pPr marL="914354" indent="0">
              <a:buNone/>
              <a:defRPr sz="1800" b="1"/>
            </a:lvl3pPr>
            <a:lvl4pPr marL="1371532" indent="0">
              <a:buNone/>
              <a:defRPr sz="1600" b="1"/>
            </a:lvl4pPr>
            <a:lvl5pPr marL="1828709" indent="0">
              <a:buNone/>
              <a:defRPr sz="1600" b="1"/>
            </a:lvl5pPr>
            <a:lvl6pPr marL="2285886" indent="0">
              <a:buNone/>
              <a:defRPr sz="1600" b="1"/>
            </a:lvl6pPr>
            <a:lvl7pPr marL="2743062" indent="0">
              <a:buNone/>
              <a:defRPr sz="1600" b="1"/>
            </a:lvl7pPr>
            <a:lvl8pPr marL="3200240" indent="0">
              <a:buNone/>
              <a:defRPr sz="1600" b="1"/>
            </a:lvl8pPr>
            <a:lvl9pPr marL="3657418"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3"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404702-8237-447B-BCD7-82F7FA5F9E1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404702-8237-447B-BCD7-82F7FA5F9E1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404702-8237-447B-BCD7-82F7FA5F9E1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6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178" indent="0">
              <a:buNone/>
              <a:defRPr sz="1200"/>
            </a:lvl2pPr>
            <a:lvl3pPr marL="914354" indent="0">
              <a:buNone/>
              <a:defRPr sz="1000"/>
            </a:lvl3pPr>
            <a:lvl4pPr marL="1371532" indent="0">
              <a:buNone/>
              <a:defRPr sz="900"/>
            </a:lvl4pPr>
            <a:lvl5pPr marL="1828709" indent="0">
              <a:buNone/>
              <a:defRPr sz="900"/>
            </a:lvl5pPr>
            <a:lvl6pPr marL="2285886" indent="0">
              <a:buNone/>
              <a:defRPr sz="900"/>
            </a:lvl6pPr>
            <a:lvl7pPr marL="2743062" indent="0">
              <a:buNone/>
              <a:defRPr sz="900"/>
            </a:lvl7pPr>
            <a:lvl8pPr marL="3200240" indent="0">
              <a:buNone/>
              <a:defRPr sz="900"/>
            </a:lvl8pPr>
            <a:lvl9pPr marL="3657418"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404702-8237-447B-BCD7-82F7FA5F9E1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78" indent="0">
              <a:buNone/>
              <a:defRPr sz="2800"/>
            </a:lvl2pPr>
            <a:lvl3pPr marL="914354" indent="0">
              <a:buNone/>
              <a:defRPr sz="2400"/>
            </a:lvl3pPr>
            <a:lvl4pPr marL="1371532" indent="0">
              <a:buNone/>
              <a:defRPr sz="2000"/>
            </a:lvl4pPr>
            <a:lvl5pPr marL="1828709" indent="0">
              <a:buNone/>
              <a:defRPr sz="2000"/>
            </a:lvl5pPr>
            <a:lvl6pPr marL="2285886" indent="0">
              <a:buNone/>
              <a:defRPr sz="2000"/>
            </a:lvl6pPr>
            <a:lvl7pPr marL="2743062" indent="0">
              <a:buNone/>
              <a:defRPr sz="2000"/>
            </a:lvl7pPr>
            <a:lvl8pPr marL="3200240" indent="0">
              <a:buNone/>
              <a:defRPr sz="2000"/>
            </a:lvl8pPr>
            <a:lvl9pPr marL="3657418"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78" indent="0">
              <a:buNone/>
              <a:defRPr sz="1200"/>
            </a:lvl2pPr>
            <a:lvl3pPr marL="914354" indent="0">
              <a:buNone/>
              <a:defRPr sz="1000"/>
            </a:lvl3pPr>
            <a:lvl4pPr marL="1371532" indent="0">
              <a:buNone/>
              <a:defRPr sz="900"/>
            </a:lvl4pPr>
            <a:lvl5pPr marL="1828709" indent="0">
              <a:buNone/>
              <a:defRPr sz="900"/>
            </a:lvl5pPr>
            <a:lvl6pPr marL="2285886" indent="0">
              <a:buNone/>
              <a:defRPr sz="900"/>
            </a:lvl6pPr>
            <a:lvl7pPr marL="2743062" indent="0">
              <a:buNone/>
              <a:defRPr sz="900"/>
            </a:lvl7pPr>
            <a:lvl8pPr marL="3200240" indent="0">
              <a:buNone/>
              <a:defRPr sz="900"/>
            </a:lvl8pPr>
            <a:lvl9pPr marL="3657418"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404702-8237-447B-BCD7-82F7FA5F9E1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66"/>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66"/>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66"/>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404702-8237-447B-BCD7-82F7FA5F9E1E}" type="slidenum">
              <a:rPr lang="en-US" smtClean="0"/>
              <a:pPr/>
              <a:t>‹#›</a:t>
            </a:fld>
            <a:endParaRPr lang="en-US"/>
          </a:p>
        </p:txBody>
      </p:sp>
      <p:sp>
        <p:nvSpPr>
          <p:cNvPr id="7" name="Slide Number Placeholder 5"/>
          <p:cNvSpPr txBox="1">
            <a:spLocks/>
          </p:cNvSpPr>
          <p:nvPr userDrawn="1"/>
        </p:nvSpPr>
        <p:spPr>
          <a:xfrm>
            <a:off x="6705600" y="6508766"/>
            <a:ext cx="21336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4404702-8237-447B-BCD7-82F7FA5F9E1E}" type="slidenum">
              <a:rPr lang="en-US" sz="1200" smtClean="0"/>
              <a:pPr/>
              <a:t>‹#›</a:t>
            </a:fld>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354" rtl="0" eaLnBrk="1" latinLnBrk="0" hangingPunct="1">
        <a:spcBef>
          <a:spcPct val="0"/>
        </a:spcBef>
        <a:buNone/>
        <a:defRPr sz="4400" kern="1200">
          <a:solidFill>
            <a:schemeClr val="tx1"/>
          </a:solidFill>
          <a:latin typeface="+mj-lt"/>
          <a:ea typeface="+mj-ea"/>
          <a:cs typeface="+mj-cs"/>
        </a:defRPr>
      </a:lvl1pPr>
    </p:titleStyle>
    <p:bodyStyle>
      <a:lvl1pPr marL="342882" indent="-342882" algn="l" defTabSz="914354"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13" indent="-285737" algn="l" defTabSz="914354"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42" indent="-228589" algn="l" defTabSz="914354"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20" indent="-228589" algn="l" defTabSz="914354"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298" indent="-228589" algn="l" defTabSz="914354"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474" indent="-228589" algn="l" defTabSz="914354"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52" indent="-228589" algn="l" defTabSz="914354"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29" indent="-228589" algn="l" defTabSz="914354"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06" indent="-228589" algn="l" defTabSz="914354"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3075057"/>
            <a:ext cx="9144000" cy="707886"/>
          </a:xfrm>
          <a:prstGeom prst="rect">
            <a:avLst/>
          </a:prstGeom>
        </p:spPr>
        <p:txBody>
          <a:bodyPr wrap="square">
            <a:spAutoFit/>
          </a:bodyPr>
          <a:lstStyle/>
          <a:p>
            <a:pPr algn="ctr"/>
            <a:r>
              <a:rPr lang="en-US" altLang="en-US" sz="4000" b="1">
                <a:solidFill>
                  <a:srgbClr val="C00000"/>
                </a:solidFill>
              </a:rPr>
              <a:t>Tax Consolidation</a:t>
            </a:r>
            <a:endParaRPr lang="en-IN" sz="4000">
              <a:solidFill>
                <a:srgbClr val="C00000"/>
              </a:solidFill>
            </a:endParaRPr>
          </a:p>
        </p:txBody>
      </p:sp>
      <p:sp>
        <p:nvSpPr>
          <p:cNvPr id="3" name="Rectangle 2">
            <a:extLst>
              <a:ext uri="{FF2B5EF4-FFF2-40B4-BE49-F238E27FC236}">
                <a16:creationId xmlns:a16="http://schemas.microsoft.com/office/drawing/2014/main" id="{DD3E0B24-1FC6-1C86-E9BA-B75D356E2E18}"/>
              </a:ext>
            </a:extLst>
          </p:cNvPr>
          <p:cNvSpPr/>
          <p:nvPr/>
        </p:nvSpPr>
        <p:spPr>
          <a:xfrm>
            <a:off x="0" y="609600"/>
            <a:ext cx="9144000" cy="1323439"/>
          </a:xfrm>
          <a:prstGeom prst="rect">
            <a:avLst/>
          </a:prstGeom>
        </p:spPr>
        <p:txBody>
          <a:bodyPr wrap="square">
            <a:spAutoFit/>
          </a:bodyPr>
          <a:lstStyle/>
          <a:p>
            <a:pPr algn="ctr"/>
            <a:r>
              <a:rPr lang="en-US" altLang="en-US" sz="4000" b="1"/>
              <a:t>ITRAF Lecture Series</a:t>
            </a:r>
          </a:p>
          <a:p>
            <a:pPr algn="ctr"/>
            <a:r>
              <a:rPr lang="en-US" altLang="en-US" sz="4000">
                <a:latin typeface="+mj-lt"/>
              </a:rPr>
              <a:t>27</a:t>
            </a:r>
            <a:r>
              <a:rPr lang="en-US" altLang="en-US" sz="4000" baseline="30000">
                <a:latin typeface="+mj-lt"/>
              </a:rPr>
              <a:t>th</a:t>
            </a:r>
            <a:r>
              <a:rPr lang="en-US" altLang="en-US" sz="4000">
                <a:latin typeface="+mj-lt"/>
              </a:rPr>
              <a:t> May 2022</a:t>
            </a:r>
            <a:endParaRPr lang="en-IN" sz="4000">
              <a:latin typeface="+mj-lt"/>
            </a:endParaRPr>
          </a:p>
        </p:txBody>
      </p:sp>
      <p:sp>
        <p:nvSpPr>
          <p:cNvPr id="4" name="Rectangle 3">
            <a:extLst>
              <a:ext uri="{FF2B5EF4-FFF2-40B4-BE49-F238E27FC236}">
                <a16:creationId xmlns:a16="http://schemas.microsoft.com/office/drawing/2014/main" id="{3973F1B0-BCDA-3C62-EAE2-F9C0FD8E50F1}"/>
              </a:ext>
            </a:extLst>
          </p:cNvPr>
          <p:cNvSpPr/>
          <p:nvPr/>
        </p:nvSpPr>
        <p:spPr>
          <a:xfrm>
            <a:off x="0" y="4495800"/>
            <a:ext cx="9144000" cy="615553"/>
          </a:xfrm>
          <a:prstGeom prst="rect">
            <a:avLst/>
          </a:prstGeom>
        </p:spPr>
        <p:txBody>
          <a:bodyPr wrap="square">
            <a:spAutoFit/>
          </a:bodyPr>
          <a:lstStyle/>
          <a:p>
            <a:pPr algn="ctr"/>
            <a:r>
              <a:rPr lang="en-US" altLang="en-US" sz="3400">
                <a:latin typeface="+mj-lt"/>
              </a:rPr>
              <a:t>P V Srinivasan</a:t>
            </a:r>
          </a:p>
        </p:txBody>
      </p:sp>
    </p:spTree>
    <p:extLst>
      <p:ext uri="{BB962C8B-B14F-4D97-AF65-F5344CB8AC3E}">
        <p14:creationId xmlns:p14="http://schemas.microsoft.com/office/powerpoint/2010/main" val="2888624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0" y="9525"/>
            <a:ext cx="9144000" cy="600075"/>
          </a:xfrm>
        </p:spPr>
        <p:txBody>
          <a:bodyPr/>
          <a:lstStyle/>
          <a:p>
            <a:r>
              <a:rPr lang="en-US" sz="2700">
                <a:solidFill>
                  <a:schemeClr val="tx1"/>
                </a:solidFill>
              </a:rPr>
              <a:t>Tax Consolidation – Different Forms</a:t>
            </a:r>
          </a:p>
        </p:txBody>
      </p:sp>
      <p:sp>
        <p:nvSpPr>
          <p:cNvPr id="3" name="Text Placeholder 2"/>
          <p:cNvSpPr>
            <a:spLocks noGrp="1"/>
          </p:cNvSpPr>
          <p:nvPr>
            <p:ph type="body" sz="quarter" idx="16"/>
          </p:nvPr>
        </p:nvSpPr>
        <p:spPr>
          <a:xfrm>
            <a:off x="152400" y="685800"/>
            <a:ext cx="8839200" cy="6096000"/>
          </a:xfrm>
        </p:spPr>
        <p:txBody>
          <a:bodyPr>
            <a:noAutofit/>
          </a:bodyPr>
          <a:lstStyle/>
          <a:p>
            <a:pPr marL="457200" indent="-457200" algn="just">
              <a:spcBef>
                <a:spcPts val="0"/>
              </a:spcBef>
              <a:spcAft>
                <a:spcPts val="600"/>
              </a:spcAft>
              <a:buClrTx/>
              <a:buFont typeface="+mj-lt"/>
              <a:buAutoNum type="arabicPeriod"/>
            </a:pPr>
            <a:r>
              <a:rPr lang="en-US" sz="2300" b="1">
                <a:solidFill>
                  <a:schemeClr val="tx1"/>
                </a:solidFill>
              </a:rPr>
              <a:t>United  States - Consolidated Returns &amp; Unitary Filing</a:t>
            </a:r>
          </a:p>
          <a:p>
            <a:pPr marL="914376" lvl="1" indent="-457200" algn="just">
              <a:spcBef>
                <a:spcPts val="0"/>
              </a:spcBef>
              <a:spcAft>
                <a:spcPts val="600"/>
              </a:spcAft>
              <a:buClrTx/>
              <a:buFont typeface="+mj-lt"/>
              <a:buAutoNum type="alphaLcParenR"/>
            </a:pPr>
            <a:r>
              <a:rPr lang="en-US" sz="2300">
                <a:solidFill>
                  <a:schemeClr val="tx1"/>
                </a:solidFill>
              </a:rPr>
              <a:t>Consolidation by election by companies connected through stock ownership.</a:t>
            </a:r>
          </a:p>
          <a:p>
            <a:pPr marL="914376" lvl="1" indent="-457200" algn="just">
              <a:spcBef>
                <a:spcPts val="0"/>
              </a:spcBef>
              <a:spcAft>
                <a:spcPts val="600"/>
              </a:spcAft>
              <a:buClrTx/>
              <a:buFont typeface="+mj-lt"/>
              <a:buAutoNum type="alphaLcParenR"/>
            </a:pPr>
            <a:r>
              <a:rPr lang="en-US" sz="2300">
                <a:solidFill>
                  <a:schemeClr val="tx1"/>
                </a:solidFill>
              </a:rPr>
              <a:t>Different levels of consolidation and combination at State levels.</a:t>
            </a:r>
          </a:p>
          <a:p>
            <a:pPr marL="457200" indent="-457200" algn="just">
              <a:spcBef>
                <a:spcPts val="0"/>
              </a:spcBef>
              <a:spcAft>
                <a:spcPts val="600"/>
              </a:spcAft>
              <a:buClrTx/>
              <a:buFont typeface="+mj-lt"/>
              <a:buAutoNum type="arabicPeriod"/>
            </a:pPr>
            <a:r>
              <a:rPr lang="en-US" sz="2300" b="1">
                <a:solidFill>
                  <a:schemeClr val="tx1"/>
                </a:solidFill>
              </a:rPr>
              <a:t>Netherlands  - Fiscal Unity</a:t>
            </a:r>
          </a:p>
          <a:p>
            <a:pPr marL="857231" lvl="2" indent="-457200" algn="just">
              <a:spcBef>
                <a:spcPts val="0"/>
              </a:spcBef>
              <a:spcAft>
                <a:spcPts val="600"/>
              </a:spcAft>
              <a:buClrTx/>
              <a:buFont typeface="+mj-lt"/>
              <a:buAutoNum type="alphaLcParenR"/>
            </a:pPr>
            <a:r>
              <a:rPr lang="en-US" sz="2300">
                <a:solidFill>
                  <a:schemeClr val="tx1"/>
                </a:solidFill>
              </a:rPr>
              <a:t>All group entities are treated as one single entity.</a:t>
            </a:r>
          </a:p>
          <a:p>
            <a:pPr marL="857231" lvl="2" indent="-457200" algn="just">
              <a:spcBef>
                <a:spcPts val="0"/>
              </a:spcBef>
              <a:spcAft>
                <a:spcPts val="600"/>
              </a:spcAft>
              <a:buClrTx/>
              <a:buFont typeface="+mj-lt"/>
              <a:buAutoNum type="alphaLcParenR"/>
            </a:pPr>
            <a:r>
              <a:rPr lang="en-US" sz="2300">
                <a:solidFill>
                  <a:schemeClr val="tx1"/>
                </a:solidFill>
              </a:rPr>
              <a:t>Profits/Losses of group entities are combined for consolidated tax treatment.</a:t>
            </a:r>
          </a:p>
          <a:p>
            <a:pPr marL="857231" lvl="2" indent="-457200" algn="just">
              <a:spcBef>
                <a:spcPts val="0"/>
              </a:spcBef>
              <a:spcAft>
                <a:spcPts val="600"/>
              </a:spcAft>
              <a:buClrTx/>
              <a:buFont typeface="+mj-lt"/>
              <a:buAutoNum type="alphaLcParenR"/>
            </a:pPr>
            <a:r>
              <a:rPr lang="en-US" sz="2300">
                <a:solidFill>
                  <a:schemeClr val="tx1"/>
                </a:solidFill>
              </a:rPr>
              <a:t>All benefits, set offs, deductions etc. are granted at group level.</a:t>
            </a:r>
          </a:p>
          <a:p>
            <a:pPr marL="457200" indent="-457200" algn="just">
              <a:spcBef>
                <a:spcPts val="0"/>
              </a:spcBef>
              <a:spcAft>
                <a:spcPts val="600"/>
              </a:spcAft>
              <a:buClrTx/>
              <a:buFont typeface="+mj-lt"/>
              <a:buAutoNum type="arabicPeriod"/>
            </a:pPr>
            <a:r>
              <a:rPr lang="en-US" sz="2300" b="1">
                <a:solidFill>
                  <a:schemeClr val="tx1"/>
                </a:solidFill>
              </a:rPr>
              <a:t>Group Relief – UK</a:t>
            </a:r>
          </a:p>
          <a:p>
            <a:pPr marL="914376" lvl="1" indent="-457200" algn="just">
              <a:spcBef>
                <a:spcPts val="0"/>
              </a:spcBef>
              <a:spcAft>
                <a:spcPts val="600"/>
              </a:spcAft>
              <a:buClr>
                <a:schemeClr val="tx1"/>
              </a:buClr>
              <a:buFont typeface="+mj-lt"/>
              <a:buAutoNum type="alphaLcParenR"/>
            </a:pPr>
            <a:r>
              <a:rPr lang="en-US" sz="2300">
                <a:solidFill>
                  <a:schemeClr val="tx1"/>
                </a:solidFill>
              </a:rPr>
              <a:t>Loss transfer system which preserves separate identities of the member entities.</a:t>
            </a:r>
          </a:p>
          <a:p>
            <a:pPr marL="914376" lvl="1" indent="-457200" algn="just">
              <a:spcBef>
                <a:spcPts val="0"/>
              </a:spcBef>
              <a:spcAft>
                <a:spcPts val="600"/>
              </a:spcAft>
              <a:buClr>
                <a:schemeClr val="tx1"/>
              </a:buClr>
              <a:buFont typeface="+mj-lt"/>
              <a:buAutoNum type="alphaLcParenR"/>
            </a:pPr>
            <a:r>
              <a:rPr lang="en-US" sz="2300">
                <a:solidFill>
                  <a:schemeClr val="tx1"/>
                </a:solidFill>
              </a:rPr>
              <a:t>Such loss-making entity decides whether it would like to transfer part or whole of its losses to other profit-making entities of the group.</a:t>
            </a:r>
          </a:p>
        </p:txBody>
      </p:sp>
    </p:spTree>
    <p:extLst>
      <p:ext uri="{BB962C8B-B14F-4D97-AF65-F5344CB8AC3E}">
        <p14:creationId xmlns:p14="http://schemas.microsoft.com/office/powerpoint/2010/main" val="1058240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Rectangle 77">
            <a:extLst>
              <a:ext uri="{FF2B5EF4-FFF2-40B4-BE49-F238E27FC236}">
                <a16:creationId xmlns:a16="http://schemas.microsoft.com/office/drawing/2014/main" id="{8D0AAE69-30D6-4BC0-AEB5-3F07FAA84972}"/>
              </a:ext>
            </a:extLst>
          </p:cNvPr>
          <p:cNvSpPr/>
          <p:nvPr/>
        </p:nvSpPr>
        <p:spPr>
          <a:xfrm>
            <a:off x="7452355" y="557988"/>
            <a:ext cx="1547647" cy="6192399"/>
          </a:xfrm>
          <a:prstGeom prst="rect">
            <a:avLst/>
          </a:prstGeom>
          <a:solidFill>
            <a:schemeClr val="bg1"/>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7" name="Rectangle 76">
            <a:extLst>
              <a:ext uri="{FF2B5EF4-FFF2-40B4-BE49-F238E27FC236}">
                <a16:creationId xmlns:a16="http://schemas.microsoft.com/office/drawing/2014/main" id="{9AD91772-6D92-407E-B0A7-D53CC4BDC5B3}"/>
              </a:ext>
            </a:extLst>
          </p:cNvPr>
          <p:cNvSpPr/>
          <p:nvPr/>
        </p:nvSpPr>
        <p:spPr>
          <a:xfrm>
            <a:off x="3959919" y="936320"/>
            <a:ext cx="3204349" cy="5012975"/>
          </a:xfrm>
          <a:prstGeom prst="rect">
            <a:avLst/>
          </a:prstGeom>
          <a:solidFill>
            <a:schemeClr val="bg1"/>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6" name="Rectangle 75">
            <a:extLst>
              <a:ext uri="{FF2B5EF4-FFF2-40B4-BE49-F238E27FC236}">
                <a16:creationId xmlns:a16="http://schemas.microsoft.com/office/drawing/2014/main" id="{21565F44-003C-4B51-B623-5AFC4D8D08A6}"/>
              </a:ext>
            </a:extLst>
          </p:cNvPr>
          <p:cNvSpPr/>
          <p:nvPr/>
        </p:nvSpPr>
        <p:spPr>
          <a:xfrm>
            <a:off x="251524" y="927304"/>
            <a:ext cx="3204373" cy="3514744"/>
          </a:xfrm>
          <a:prstGeom prst="rect">
            <a:avLst/>
          </a:prstGeom>
          <a:solidFill>
            <a:schemeClr val="bg1"/>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 name="Rectangle: Rounded Corners 2">
            <a:extLst>
              <a:ext uri="{FF2B5EF4-FFF2-40B4-BE49-F238E27FC236}">
                <a16:creationId xmlns:a16="http://schemas.microsoft.com/office/drawing/2014/main" id="{4E73C614-B5D1-49C5-9F23-83D13D49F3D0}"/>
              </a:ext>
            </a:extLst>
          </p:cNvPr>
          <p:cNvSpPr/>
          <p:nvPr/>
        </p:nvSpPr>
        <p:spPr>
          <a:xfrm>
            <a:off x="971600" y="1062028"/>
            <a:ext cx="1368152" cy="86409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a:solidFill>
                  <a:schemeClr val="tx1"/>
                </a:solidFill>
              </a:rPr>
              <a:t>P Corp</a:t>
            </a:r>
          </a:p>
          <a:p>
            <a:pPr algn="ctr"/>
            <a:r>
              <a:rPr lang="en-IN" b="1">
                <a:solidFill>
                  <a:schemeClr val="tx1"/>
                </a:solidFill>
              </a:rPr>
              <a:t>Common US Parent</a:t>
            </a:r>
          </a:p>
        </p:txBody>
      </p:sp>
      <p:cxnSp>
        <p:nvCxnSpPr>
          <p:cNvPr id="5" name="Straight Arrow Connector 4">
            <a:extLst>
              <a:ext uri="{FF2B5EF4-FFF2-40B4-BE49-F238E27FC236}">
                <a16:creationId xmlns:a16="http://schemas.microsoft.com/office/drawing/2014/main" id="{712A39D7-D42A-44B8-BEDD-F2FB616CCFE1}"/>
              </a:ext>
            </a:extLst>
          </p:cNvPr>
          <p:cNvCxnSpPr>
            <a:cxnSpLocks/>
            <a:stCxn id="3" idx="2"/>
            <a:endCxn id="6" idx="0"/>
          </p:cNvCxnSpPr>
          <p:nvPr/>
        </p:nvCxnSpPr>
        <p:spPr>
          <a:xfrm flipH="1">
            <a:off x="1043621" y="1926124"/>
            <a:ext cx="612068" cy="136815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 name="Rectangle: Rounded Corners 5">
            <a:extLst>
              <a:ext uri="{FF2B5EF4-FFF2-40B4-BE49-F238E27FC236}">
                <a16:creationId xmlns:a16="http://schemas.microsoft.com/office/drawing/2014/main" id="{D33BCBE3-4D6A-4A71-9322-A48C4F7B349E}"/>
              </a:ext>
            </a:extLst>
          </p:cNvPr>
          <p:cNvSpPr/>
          <p:nvPr/>
        </p:nvSpPr>
        <p:spPr>
          <a:xfrm>
            <a:off x="323528" y="3294276"/>
            <a:ext cx="1440160" cy="86409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a:solidFill>
                  <a:schemeClr val="tx1"/>
                </a:solidFill>
              </a:rPr>
              <a:t>Sub Corp 1</a:t>
            </a:r>
          </a:p>
          <a:p>
            <a:pPr algn="ctr"/>
            <a:r>
              <a:rPr lang="en-IN" b="1">
                <a:solidFill>
                  <a:schemeClr val="tx1"/>
                </a:solidFill>
              </a:rPr>
              <a:t>US</a:t>
            </a:r>
          </a:p>
        </p:txBody>
      </p:sp>
      <p:sp>
        <p:nvSpPr>
          <p:cNvPr id="8" name="TextBox 7">
            <a:extLst>
              <a:ext uri="{FF2B5EF4-FFF2-40B4-BE49-F238E27FC236}">
                <a16:creationId xmlns:a16="http://schemas.microsoft.com/office/drawing/2014/main" id="{70270887-7408-4EB9-B15C-FE96F0069100}"/>
              </a:ext>
            </a:extLst>
          </p:cNvPr>
          <p:cNvSpPr txBox="1"/>
          <p:nvPr/>
        </p:nvSpPr>
        <p:spPr>
          <a:xfrm>
            <a:off x="395552" y="2430180"/>
            <a:ext cx="1512151" cy="292388"/>
          </a:xfrm>
          <a:prstGeom prst="rect">
            <a:avLst/>
          </a:prstGeom>
          <a:noFill/>
        </p:spPr>
        <p:txBody>
          <a:bodyPr wrap="square" rtlCol="0">
            <a:spAutoFit/>
          </a:bodyPr>
          <a:lstStyle/>
          <a:p>
            <a:pPr algn="ctr"/>
            <a:r>
              <a:rPr lang="en-IN" sz="1300"/>
              <a:t>80%</a:t>
            </a:r>
          </a:p>
        </p:txBody>
      </p:sp>
      <p:sp>
        <p:nvSpPr>
          <p:cNvPr id="9" name="Rectangle: Rounded Corners 8">
            <a:extLst>
              <a:ext uri="{FF2B5EF4-FFF2-40B4-BE49-F238E27FC236}">
                <a16:creationId xmlns:a16="http://schemas.microsoft.com/office/drawing/2014/main" id="{9C4E1AB8-5059-476D-87DC-D40461C41FB4}"/>
              </a:ext>
            </a:extLst>
          </p:cNvPr>
          <p:cNvSpPr/>
          <p:nvPr/>
        </p:nvSpPr>
        <p:spPr>
          <a:xfrm>
            <a:off x="1979712" y="3294276"/>
            <a:ext cx="1368152" cy="86409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a:solidFill>
                  <a:schemeClr val="tx1"/>
                </a:solidFill>
              </a:rPr>
              <a:t>Sub Corp 2</a:t>
            </a:r>
          </a:p>
          <a:p>
            <a:pPr algn="ctr"/>
            <a:r>
              <a:rPr lang="en-IN" b="1">
                <a:solidFill>
                  <a:schemeClr val="tx1"/>
                </a:solidFill>
              </a:rPr>
              <a:t>US</a:t>
            </a:r>
          </a:p>
        </p:txBody>
      </p:sp>
      <p:cxnSp>
        <p:nvCxnSpPr>
          <p:cNvPr id="11" name="Straight Arrow Connector 10">
            <a:extLst>
              <a:ext uri="{FF2B5EF4-FFF2-40B4-BE49-F238E27FC236}">
                <a16:creationId xmlns:a16="http://schemas.microsoft.com/office/drawing/2014/main" id="{299D9491-F074-48AD-9195-9CD0FBC79694}"/>
              </a:ext>
            </a:extLst>
          </p:cNvPr>
          <p:cNvCxnSpPr>
            <a:cxnSpLocks/>
            <a:stCxn id="3" idx="2"/>
            <a:endCxn id="9" idx="0"/>
          </p:cNvCxnSpPr>
          <p:nvPr/>
        </p:nvCxnSpPr>
        <p:spPr>
          <a:xfrm>
            <a:off x="1655676" y="1926124"/>
            <a:ext cx="1008112" cy="136815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5B0E96CC-2E5F-4A39-9987-FD85597B5922}"/>
              </a:ext>
            </a:extLst>
          </p:cNvPr>
          <p:cNvSpPr txBox="1"/>
          <p:nvPr/>
        </p:nvSpPr>
        <p:spPr>
          <a:xfrm>
            <a:off x="1619688" y="2430180"/>
            <a:ext cx="1512151" cy="292388"/>
          </a:xfrm>
          <a:prstGeom prst="rect">
            <a:avLst/>
          </a:prstGeom>
          <a:noFill/>
        </p:spPr>
        <p:txBody>
          <a:bodyPr wrap="square" rtlCol="0">
            <a:spAutoFit/>
          </a:bodyPr>
          <a:lstStyle/>
          <a:p>
            <a:pPr algn="ctr"/>
            <a:r>
              <a:rPr lang="en-IN" sz="1300"/>
              <a:t>80%</a:t>
            </a:r>
          </a:p>
        </p:txBody>
      </p:sp>
      <p:sp>
        <p:nvSpPr>
          <p:cNvPr id="22" name="Rectangle: Rounded Corners 21">
            <a:extLst>
              <a:ext uri="{FF2B5EF4-FFF2-40B4-BE49-F238E27FC236}">
                <a16:creationId xmlns:a16="http://schemas.microsoft.com/office/drawing/2014/main" id="{B1B66FCD-9A63-4D18-A5E3-800364C3A441}"/>
              </a:ext>
            </a:extLst>
          </p:cNvPr>
          <p:cNvSpPr/>
          <p:nvPr/>
        </p:nvSpPr>
        <p:spPr>
          <a:xfrm>
            <a:off x="4716016" y="1062028"/>
            <a:ext cx="1368152" cy="86409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a:solidFill>
                  <a:schemeClr val="tx1"/>
                </a:solidFill>
              </a:rPr>
              <a:t>P Corp</a:t>
            </a:r>
          </a:p>
          <a:p>
            <a:pPr algn="ctr"/>
            <a:r>
              <a:rPr lang="en-IN" b="1">
                <a:solidFill>
                  <a:schemeClr val="tx1"/>
                </a:solidFill>
              </a:rPr>
              <a:t>Common US Parent</a:t>
            </a:r>
          </a:p>
        </p:txBody>
      </p:sp>
      <p:cxnSp>
        <p:nvCxnSpPr>
          <p:cNvPr id="23" name="Straight Arrow Connector 22">
            <a:extLst>
              <a:ext uri="{FF2B5EF4-FFF2-40B4-BE49-F238E27FC236}">
                <a16:creationId xmlns:a16="http://schemas.microsoft.com/office/drawing/2014/main" id="{66AB6B60-6B04-48D3-8533-0FB3F714D90E}"/>
              </a:ext>
            </a:extLst>
          </p:cNvPr>
          <p:cNvCxnSpPr>
            <a:cxnSpLocks/>
            <a:stCxn id="22" idx="2"/>
            <a:endCxn id="24" idx="0"/>
          </p:cNvCxnSpPr>
          <p:nvPr/>
        </p:nvCxnSpPr>
        <p:spPr>
          <a:xfrm flipH="1">
            <a:off x="4788037" y="1926124"/>
            <a:ext cx="612068" cy="136815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Rectangle: Rounded Corners 23">
            <a:extLst>
              <a:ext uri="{FF2B5EF4-FFF2-40B4-BE49-F238E27FC236}">
                <a16:creationId xmlns:a16="http://schemas.microsoft.com/office/drawing/2014/main" id="{97E9F4D6-45D0-4B8F-9E7F-56990903C343}"/>
              </a:ext>
            </a:extLst>
          </p:cNvPr>
          <p:cNvSpPr/>
          <p:nvPr/>
        </p:nvSpPr>
        <p:spPr>
          <a:xfrm>
            <a:off x="4067944" y="3294276"/>
            <a:ext cx="1440160" cy="86409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a:solidFill>
                  <a:schemeClr val="tx1"/>
                </a:solidFill>
              </a:rPr>
              <a:t>Sub Corp 1</a:t>
            </a:r>
          </a:p>
          <a:p>
            <a:pPr algn="ctr"/>
            <a:r>
              <a:rPr lang="en-IN" b="1">
                <a:solidFill>
                  <a:schemeClr val="tx1"/>
                </a:solidFill>
              </a:rPr>
              <a:t>US</a:t>
            </a:r>
          </a:p>
        </p:txBody>
      </p:sp>
      <p:sp>
        <p:nvSpPr>
          <p:cNvPr id="25" name="TextBox 24">
            <a:extLst>
              <a:ext uri="{FF2B5EF4-FFF2-40B4-BE49-F238E27FC236}">
                <a16:creationId xmlns:a16="http://schemas.microsoft.com/office/drawing/2014/main" id="{D1DCD984-1251-4111-B59B-41865F17BDB5}"/>
              </a:ext>
            </a:extLst>
          </p:cNvPr>
          <p:cNvSpPr txBox="1"/>
          <p:nvPr/>
        </p:nvSpPr>
        <p:spPr>
          <a:xfrm>
            <a:off x="3995952" y="2430180"/>
            <a:ext cx="1512151" cy="292388"/>
          </a:xfrm>
          <a:prstGeom prst="rect">
            <a:avLst/>
          </a:prstGeom>
          <a:noFill/>
        </p:spPr>
        <p:txBody>
          <a:bodyPr wrap="square" rtlCol="0">
            <a:spAutoFit/>
          </a:bodyPr>
          <a:lstStyle/>
          <a:p>
            <a:pPr algn="ctr"/>
            <a:r>
              <a:rPr lang="en-IN" sz="1300"/>
              <a:t>80%</a:t>
            </a:r>
          </a:p>
        </p:txBody>
      </p:sp>
      <p:sp>
        <p:nvSpPr>
          <p:cNvPr id="26" name="Rectangle: Rounded Corners 25">
            <a:extLst>
              <a:ext uri="{FF2B5EF4-FFF2-40B4-BE49-F238E27FC236}">
                <a16:creationId xmlns:a16="http://schemas.microsoft.com/office/drawing/2014/main" id="{955DB0EA-6AF5-431A-A7D7-53CC42D29AD3}"/>
              </a:ext>
            </a:extLst>
          </p:cNvPr>
          <p:cNvSpPr/>
          <p:nvPr/>
        </p:nvSpPr>
        <p:spPr>
          <a:xfrm>
            <a:off x="5724128" y="3294276"/>
            <a:ext cx="1368152" cy="86409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a:solidFill>
                  <a:schemeClr val="tx1"/>
                </a:solidFill>
              </a:rPr>
              <a:t>Sub Corp 2</a:t>
            </a:r>
          </a:p>
          <a:p>
            <a:pPr algn="ctr"/>
            <a:r>
              <a:rPr lang="en-IN" b="1">
                <a:solidFill>
                  <a:schemeClr val="tx1"/>
                </a:solidFill>
              </a:rPr>
              <a:t>US</a:t>
            </a:r>
          </a:p>
        </p:txBody>
      </p:sp>
      <p:cxnSp>
        <p:nvCxnSpPr>
          <p:cNvPr id="27" name="Straight Arrow Connector 26">
            <a:extLst>
              <a:ext uri="{FF2B5EF4-FFF2-40B4-BE49-F238E27FC236}">
                <a16:creationId xmlns:a16="http://schemas.microsoft.com/office/drawing/2014/main" id="{F15710BA-2F49-4BF3-AB5C-E5B76994FBFC}"/>
              </a:ext>
            </a:extLst>
          </p:cNvPr>
          <p:cNvCxnSpPr>
            <a:cxnSpLocks/>
            <a:stCxn id="22" idx="2"/>
            <a:endCxn id="26" idx="0"/>
          </p:cNvCxnSpPr>
          <p:nvPr/>
        </p:nvCxnSpPr>
        <p:spPr>
          <a:xfrm>
            <a:off x="5400092" y="1926124"/>
            <a:ext cx="1008112" cy="136815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872B7763-02EF-424E-91E4-985D37816D35}"/>
              </a:ext>
            </a:extLst>
          </p:cNvPr>
          <p:cNvSpPr txBox="1"/>
          <p:nvPr/>
        </p:nvSpPr>
        <p:spPr>
          <a:xfrm>
            <a:off x="5389860" y="2430180"/>
            <a:ext cx="1512151" cy="292388"/>
          </a:xfrm>
          <a:prstGeom prst="rect">
            <a:avLst/>
          </a:prstGeom>
          <a:noFill/>
        </p:spPr>
        <p:txBody>
          <a:bodyPr wrap="square" rtlCol="0">
            <a:spAutoFit/>
          </a:bodyPr>
          <a:lstStyle/>
          <a:p>
            <a:pPr algn="ctr"/>
            <a:r>
              <a:rPr lang="en-IN" sz="1300"/>
              <a:t>80%</a:t>
            </a:r>
          </a:p>
        </p:txBody>
      </p:sp>
      <p:sp>
        <p:nvSpPr>
          <p:cNvPr id="29" name="Rectangle: Rounded Corners 28">
            <a:extLst>
              <a:ext uri="{FF2B5EF4-FFF2-40B4-BE49-F238E27FC236}">
                <a16:creationId xmlns:a16="http://schemas.microsoft.com/office/drawing/2014/main" id="{B2FCDE94-7AF8-45F8-9423-F8EFB1D0B047}"/>
              </a:ext>
            </a:extLst>
          </p:cNvPr>
          <p:cNvSpPr/>
          <p:nvPr/>
        </p:nvSpPr>
        <p:spPr>
          <a:xfrm>
            <a:off x="4716016" y="4878452"/>
            <a:ext cx="1440160" cy="86409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a:solidFill>
                  <a:schemeClr val="tx1"/>
                </a:solidFill>
              </a:rPr>
              <a:t>Sub Corp 3</a:t>
            </a:r>
          </a:p>
          <a:p>
            <a:pPr algn="ctr"/>
            <a:r>
              <a:rPr lang="en-IN" b="1">
                <a:solidFill>
                  <a:schemeClr val="tx1"/>
                </a:solidFill>
              </a:rPr>
              <a:t>US</a:t>
            </a:r>
          </a:p>
        </p:txBody>
      </p:sp>
      <p:cxnSp>
        <p:nvCxnSpPr>
          <p:cNvPr id="31" name="Straight Arrow Connector 30">
            <a:extLst>
              <a:ext uri="{FF2B5EF4-FFF2-40B4-BE49-F238E27FC236}">
                <a16:creationId xmlns:a16="http://schemas.microsoft.com/office/drawing/2014/main" id="{2984DA46-6F77-437D-B293-A503C59F9FA8}"/>
              </a:ext>
            </a:extLst>
          </p:cNvPr>
          <p:cNvCxnSpPr>
            <a:stCxn id="24" idx="2"/>
            <a:endCxn id="29" idx="0"/>
          </p:cNvCxnSpPr>
          <p:nvPr/>
        </p:nvCxnSpPr>
        <p:spPr>
          <a:xfrm>
            <a:off x="4788024" y="4158372"/>
            <a:ext cx="648072" cy="72008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DC24E425-AD92-4D8E-BFDD-417556462888}"/>
              </a:ext>
            </a:extLst>
          </p:cNvPr>
          <p:cNvCxnSpPr>
            <a:stCxn id="26" idx="2"/>
            <a:endCxn id="29" idx="0"/>
          </p:cNvCxnSpPr>
          <p:nvPr/>
        </p:nvCxnSpPr>
        <p:spPr>
          <a:xfrm flipH="1">
            <a:off x="5436109" y="4158372"/>
            <a:ext cx="972108" cy="72008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AF46EDB6-F8AA-43B5-998B-54BBB6AB348B}"/>
              </a:ext>
            </a:extLst>
          </p:cNvPr>
          <p:cNvSpPr txBox="1"/>
          <p:nvPr/>
        </p:nvSpPr>
        <p:spPr>
          <a:xfrm>
            <a:off x="3995968" y="4442048"/>
            <a:ext cx="1512151" cy="292388"/>
          </a:xfrm>
          <a:prstGeom prst="rect">
            <a:avLst/>
          </a:prstGeom>
          <a:noFill/>
        </p:spPr>
        <p:txBody>
          <a:bodyPr wrap="square" rtlCol="0">
            <a:spAutoFit/>
          </a:bodyPr>
          <a:lstStyle/>
          <a:p>
            <a:pPr algn="ctr"/>
            <a:r>
              <a:rPr lang="en-IN" sz="1300"/>
              <a:t>40%</a:t>
            </a:r>
          </a:p>
        </p:txBody>
      </p:sp>
      <p:sp>
        <p:nvSpPr>
          <p:cNvPr id="35" name="TextBox 34">
            <a:extLst>
              <a:ext uri="{FF2B5EF4-FFF2-40B4-BE49-F238E27FC236}">
                <a16:creationId xmlns:a16="http://schemas.microsoft.com/office/drawing/2014/main" id="{F8ECE2F4-5C64-47D7-8BE6-338D6C3EC65E}"/>
              </a:ext>
            </a:extLst>
          </p:cNvPr>
          <p:cNvSpPr txBox="1"/>
          <p:nvPr/>
        </p:nvSpPr>
        <p:spPr>
          <a:xfrm>
            <a:off x="5436112" y="4446404"/>
            <a:ext cx="1512151" cy="292388"/>
          </a:xfrm>
          <a:prstGeom prst="rect">
            <a:avLst/>
          </a:prstGeom>
          <a:noFill/>
        </p:spPr>
        <p:txBody>
          <a:bodyPr wrap="square" rtlCol="0">
            <a:spAutoFit/>
          </a:bodyPr>
          <a:lstStyle/>
          <a:p>
            <a:pPr algn="ctr"/>
            <a:r>
              <a:rPr lang="en-IN" sz="1300"/>
              <a:t>40%</a:t>
            </a:r>
          </a:p>
        </p:txBody>
      </p:sp>
      <p:cxnSp>
        <p:nvCxnSpPr>
          <p:cNvPr id="40" name="Straight Connector 39">
            <a:extLst>
              <a:ext uri="{FF2B5EF4-FFF2-40B4-BE49-F238E27FC236}">
                <a16:creationId xmlns:a16="http://schemas.microsoft.com/office/drawing/2014/main" id="{D4355D8C-B5F8-4F26-843B-4BBF43B6B72B}"/>
              </a:ext>
            </a:extLst>
          </p:cNvPr>
          <p:cNvCxnSpPr>
            <a:cxnSpLocks/>
          </p:cNvCxnSpPr>
          <p:nvPr/>
        </p:nvCxnSpPr>
        <p:spPr>
          <a:xfrm>
            <a:off x="3635896" y="548680"/>
            <a:ext cx="0" cy="626469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526DAFB1-4F54-49D8-8F26-601F9770F1DC}"/>
              </a:ext>
            </a:extLst>
          </p:cNvPr>
          <p:cNvCxnSpPr>
            <a:cxnSpLocks/>
          </p:cNvCxnSpPr>
          <p:nvPr/>
        </p:nvCxnSpPr>
        <p:spPr>
          <a:xfrm>
            <a:off x="7236309" y="557985"/>
            <a:ext cx="59148" cy="625540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Rectangle: Rounded Corners 44">
            <a:extLst>
              <a:ext uri="{FF2B5EF4-FFF2-40B4-BE49-F238E27FC236}">
                <a16:creationId xmlns:a16="http://schemas.microsoft.com/office/drawing/2014/main" id="{9E3D9084-BDE5-48B6-8015-1F900CDF3D07}"/>
              </a:ext>
            </a:extLst>
          </p:cNvPr>
          <p:cNvSpPr/>
          <p:nvPr/>
        </p:nvSpPr>
        <p:spPr>
          <a:xfrm>
            <a:off x="7596349" y="713856"/>
            <a:ext cx="1296124" cy="91494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a:solidFill>
                  <a:schemeClr val="tx1"/>
                </a:solidFill>
              </a:rPr>
              <a:t>P Corp</a:t>
            </a:r>
          </a:p>
          <a:p>
            <a:pPr algn="ctr"/>
            <a:r>
              <a:rPr lang="en-IN" b="1">
                <a:solidFill>
                  <a:schemeClr val="tx1"/>
                </a:solidFill>
              </a:rPr>
              <a:t>Common US Parent</a:t>
            </a:r>
          </a:p>
        </p:txBody>
      </p:sp>
      <p:sp>
        <p:nvSpPr>
          <p:cNvPr id="46" name="Rectangle: Rounded Corners 45">
            <a:extLst>
              <a:ext uri="{FF2B5EF4-FFF2-40B4-BE49-F238E27FC236}">
                <a16:creationId xmlns:a16="http://schemas.microsoft.com/office/drawing/2014/main" id="{F558200D-CAF3-473F-A13F-A807ECF5C9B7}"/>
              </a:ext>
            </a:extLst>
          </p:cNvPr>
          <p:cNvSpPr/>
          <p:nvPr/>
        </p:nvSpPr>
        <p:spPr>
          <a:xfrm>
            <a:off x="7596352" y="1988844"/>
            <a:ext cx="1308983" cy="71078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a:solidFill>
                  <a:schemeClr val="tx1"/>
                </a:solidFill>
              </a:rPr>
              <a:t>Sub Corp 1</a:t>
            </a:r>
          </a:p>
        </p:txBody>
      </p:sp>
      <p:sp>
        <p:nvSpPr>
          <p:cNvPr id="47" name="Rectangle: Rounded Corners 46">
            <a:extLst>
              <a:ext uri="{FF2B5EF4-FFF2-40B4-BE49-F238E27FC236}">
                <a16:creationId xmlns:a16="http://schemas.microsoft.com/office/drawing/2014/main" id="{0DA89ED9-2EEB-4E87-82F8-0690741C1AF8}"/>
              </a:ext>
            </a:extLst>
          </p:cNvPr>
          <p:cNvSpPr/>
          <p:nvPr/>
        </p:nvSpPr>
        <p:spPr>
          <a:xfrm>
            <a:off x="7596349" y="3356992"/>
            <a:ext cx="1296124" cy="75780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a:solidFill>
                  <a:schemeClr val="tx1"/>
                </a:solidFill>
              </a:rPr>
              <a:t>Sub Corp 2</a:t>
            </a:r>
          </a:p>
        </p:txBody>
      </p:sp>
      <p:sp>
        <p:nvSpPr>
          <p:cNvPr id="48" name="Rectangle: Rounded Corners 47">
            <a:extLst>
              <a:ext uri="{FF2B5EF4-FFF2-40B4-BE49-F238E27FC236}">
                <a16:creationId xmlns:a16="http://schemas.microsoft.com/office/drawing/2014/main" id="{4CAAA394-8E11-412E-90DC-878C6D14BFCE}"/>
              </a:ext>
            </a:extLst>
          </p:cNvPr>
          <p:cNvSpPr/>
          <p:nvPr/>
        </p:nvSpPr>
        <p:spPr>
          <a:xfrm>
            <a:off x="7596349" y="4725144"/>
            <a:ext cx="1275572" cy="60508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a:solidFill>
                  <a:schemeClr val="tx1"/>
                </a:solidFill>
              </a:rPr>
              <a:t>Sub Corp 3</a:t>
            </a:r>
          </a:p>
        </p:txBody>
      </p:sp>
      <p:sp>
        <p:nvSpPr>
          <p:cNvPr id="49" name="Rectangle: Rounded Corners 48">
            <a:extLst>
              <a:ext uri="{FF2B5EF4-FFF2-40B4-BE49-F238E27FC236}">
                <a16:creationId xmlns:a16="http://schemas.microsoft.com/office/drawing/2014/main" id="{C40F96EA-38F5-47E0-BC87-70C0C46F78D4}"/>
              </a:ext>
            </a:extLst>
          </p:cNvPr>
          <p:cNvSpPr/>
          <p:nvPr/>
        </p:nvSpPr>
        <p:spPr>
          <a:xfrm>
            <a:off x="7596349" y="5949296"/>
            <a:ext cx="1296124" cy="647783"/>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a:solidFill>
                  <a:schemeClr val="tx1"/>
                </a:solidFill>
              </a:rPr>
              <a:t>Sub Corp 4</a:t>
            </a:r>
          </a:p>
        </p:txBody>
      </p:sp>
      <p:cxnSp>
        <p:nvCxnSpPr>
          <p:cNvPr id="51" name="Straight Arrow Connector 50">
            <a:extLst>
              <a:ext uri="{FF2B5EF4-FFF2-40B4-BE49-F238E27FC236}">
                <a16:creationId xmlns:a16="http://schemas.microsoft.com/office/drawing/2014/main" id="{01CEE847-E3F2-4364-A6EE-97CDC97C5EBB}"/>
              </a:ext>
            </a:extLst>
          </p:cNvPr>
          <p:cNvCxnSpPr>
            <a:cxnSpLocks/>
            <a:stCxn id="45" idx="2"/>
            <a:endCxn id="46" idx="0"/>
          </p:cNvCxnSpPr>
          <p:nvPr/>
        </p:nvCxnSpPr>
        <p:spPr>
          <a:xfrm>
            <a:off x="8244404" y="1628816"/>
            <a:ext cx="6429" cy="36003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767F54E2-ECAF-4D92-83DA-8E16BC3C53A3}"/>
              </a:ext>
            </a:extLst>
          </p:cNvPr>
          <p:cNvCxnSpPr>
            <a:cxnSpLocks/>
            <a:stCxn id="46" idx="2"/>
            <a:endCxn id="47" idx="0"/>
          </p:cNvCxnSpPr>
          <p:nvPr/>
        </p:nvCxnSpPr>
        <p:spPr>
          <a:xfrm flipH="1">
            <a:off x="8244404" y="2699641"/>
            <a:ext cx="6429" cy="65736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32CC74DD-DDDD-4D4E-B31E-C074CC3EA22D}"/>
              </a:ext>
            </a:extLst>
          </p:cNvPr>
          <p:cNvCxnSpPr>
            <a:cxnSpLocks/>
            <a:stCxn id="47" idx="2"/>
            <a:endCxn id="48" idx="0"/>
          </p:cNvCxnSpPr>
          <p:nvPr/>
        </p:nvCxnSpPr>
        <p:spPr>
          <a:xfrm flipH="1">
            <a:off x="8234135" y="4114800"/>
            <a:ext cx="10276" cy="61034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5B614A35-F184-45C0-8F4F-DEC5CB333BC1}"/>
              </a:ext>
            </a:extLst>
          </p:cNvPr>
          <p:cNvCxnSpPr>
            <a:cxnSpLocks/>
            <a:stCxn id="48" idx="2"/>
          </p:cNvCxnSpPr>
          <p:nvPr/>
        </p:nvCxnSpPr>
        <p:spPr>
          <a:xfrm>
            <a:off x="8234123" y="5330224"/>
            <a:ext cx="0" cy="61905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24646A50-2CD5-4C76-A1EB-F978070BADC8}"/>
              </a:ext>
            </a:extLst>
          </p:cNvPr>
          <p:cNvSpPr txBox="1"/>
          <p:nvPr/>
        </p:nvSpPr>
        <p:spPr>
          <a:xfrm>
            <a:off x="7380344" y="1628800"/>
            <a:ext cx="1512151" cy="292388"/>
          </a:xfrm>
          <a:prstGeom prst="rect">
            <a:avLst/>
          </a:prstGeom>
          <a:noFill/>
        </p:spPr>
        <p:txBody>
          <a:bodyPr wrap="square" rtlCol="0">
            <a:spAutoFit/>
          </a:bodyPr>
          <a:lstStyle/>
          <a:p>
            <a:pPr algn="ctr"/>
            <a:r>
              <a:rPr lang="en-IN" sz="1300"/>
              <a:t>80%</a:t>
            </a:r>
          </a:p>
        </p:txBody>
      </p:sp>
      <p:sp>
        <p:nvSpPr>
          <p:cNvPr id="60" name="TextBox 59">
            <a:extLst>
              <a:ext uri="{FF2B5EF4-FFF2-40B4-BE49-F238E27FC236}">
                <a16:creationId xmlns:a16="http://schemas.microsoft.com/office/drawing/2014/main" id="{1D41CB0F-B378-4F2C-A51B-9251EEF83370}"/>
              </a:ext>
            </a:extLst>
          </p:cNvPr>
          <p:cNvSpPr txBox="1"/>
          <p:nvPr/>
        </p:nvSpPr>
        <p:spPr>
          <a:xfrm>
            <a:off x="7380344" y="2852936"/>
            <a:ext cx="1512151" cy="292388"/>
          </a:xfrm>
          <a:prstGeom prst="rect">
            <a:avLst/>
          </a:prstGeom>
          <a:noFill/>
        </p:spPr>
        <p:txBody>
          <a:bodyPr wrap="square" rtlCol="0">
            <a:spAutoFit/>
          </a:bodyPr>
          <a:lstStyle/>
          <a:p>
            <a:pPr algn="ctr"/>
            <a:r>
              <a:rPr lang="en-IN" sz="1300"/>
              <a:t>80%</a:t>
            </a:r>
          </a:p>
        </p:txBody>
      </p:sp>
      <p:sp>
        <p:nvSpPr>
          <p:cNvPr id="61" name="TextBox 60">
            <a:extLst>
              <a:ext uri="{FF2B5EF4-FFF2-40B4-BE49-F238E27FC236}">
                <a16:creationId xmlns:a16="http://schemas.microsoft.com/office/drawing/2014/main" id="{59507028-4A23-4D71-8068-194178BB2496}"/>
              </a:ext>
            </a:extLst>
          </p:cNvPr>
          <p:cNvSpPr txBox="1"/>
          <p:nvPr/>
        </p:nvSpPr>
        <p:spPr>
          <a:xfrm>
            <a:off x="7308336" y="4221088"/>
            <a:ext cx="1512151" cy="292388"/>
          </a:xfrm>
          <a:prstGeom prst="rect">
            <a:avLst/>
          </a:prstGeom>
          <a:noFill/>
        </p:spPr>
        <p:txBody>
          <a:bodyPr wrap="square" rtlCol="0">
            <a:spAutoFit/>
          </a:bodyPr>
          <a:lstStyle/>
          <a:p>
            <a:pPr algn="ctr"/>
            <a:r>
              <a:rPr lang="en-IN" sz="1300"/>
              <a:t>80%</a:t>
            </a:r>
          </a:p>
        </p:txBody>
      </p:sp>
      <p:sp>
        <p:nvSpPr>
          <p:cNvPr id="62" name="TextBox 61">
            <a:extLst>
              <a:ext uri="{FF2B5EF4-FFF2-40B4-BE49-F238E27FC236}">
                <a16:creationId xmlns:a16="http://schemas.microsoft.com/office/drawing/2014/main" id="{C3E02CDA-BBC6-409D-B151-AC6911A671BD}"/>
              </a:ext>
            </a:extLst>
          </p:cNvPr>
          <p:cNvSpPr txBox="1"/>
          <p:nvPr/>
        </p:nvSpPr>
        <p:spPr>
          <a:xfrm>
            <a:off x="7308320" y="5445224"/>
            <a:ext cx="1512151" cy="292388"/>
          </a:xfrm>
          <a:prstGeom prst="rect">
            <a:avLst/>
          </a:prstGeom>
          <a:noFill/>
        </p:spPr>
        <p:txBody>
          <a:bodyPr wrap="square" rtlCol="0">
            <a:spAutoFit/>
          </a:bodyPr>
          <a:lstStyle/>
          <a:p>
            <a:pPr algn="ctr"/>
            <a:r>
              <a:rPr lang="en-IN" sz="1300"/>
              <a:t>80%</a:t>
            </a:r>
          </a:p>
        </p:txBody>
      </p:sp>
      <p:sp>
        <p:nvSpPr>
          <p:cNvPr id="14" name="TextBox 13">
            <a:extLst>
              <a:ext uri="{FF2B5EF4-FFF2-40B4-BE49-F238E27FC236}">
                <a16:creationId xmlns:a16="http://schemas.microsoft.com/office/drawing/2014/main" id="{E4B34B29-B05A-40A5-BAF9-37AF2089F0AD}"/>
              </a:ext>
            </a:extLst>
          </p:cNvPr>
          <p:cNvSpPr txBox="1"/>
          <p:nvPr/>
        </p:nvSpPr>
        <p:spPr>
          <a:xfrm>
            <a:off x="899608" y="548680"/>
            <a:ext cx="1512151" cy="369332"/>
          </a:xfrm>
          <a:prstGeom prst="rect">
            <a:avLst/>
          </a:prstGeom>
          <a:noFill/>
        </p:spPr>
        <p:txBody>
          <a:bodyPr wrap="square" rtlCol="0">
            <a:spAutoFit/>
          </a:bodyPr>
          <a:lstStyle/>
          <a:p>
            <a:pPr algn="ctr"/>
            <a:r>
              <a:rPr lang="en-IN"/>
              <a:t>Part A</a:t>
            </a:r>
          </a:p>
        </p:txBody>
      </p:sp>
      <p:sp>
        <p:nvSpPr>
          <p:cNvPr id="44" name="TextBox 43">
            <a:extLst>
              <a:ext uri="{FF2B5EF4-FFF2-40B4-BE49-F238E27FC236}">
                <a16:creationId xmlns:a16="http://schemas.microsoft.com/office/drawing/2014/main" id="{26DBBE6A-718E-47CC-865C-365AC37EA381}"/>
              </a:ext>
            </a:extLst>
          </p:cNvPr>
          <p:cNvSpPr txBox="1"/>
          <p:nvPr/>
        </p:nvSpPr>
        <p:spPr>
          <a:xfrm>
            <a:off x="4644040" y="557972"/>
            <a:ext cx="1512151" cy="369332"/>
          </a:xfrm>
          <a:prstGeom prst="rect">
            <a:avLst/>
          </a:prstGeom>
          <a:noFill/>
        </p:spPr>
        <p:txBody>
          <a:bodyPr wrap="square" rtlCol="0">
            <a:spAutoFit/>
          </a:bodyPr>
          <a:lstStyle/>
          <a:p>
            <a:pPr algn="ctr"/>
            <a:r>
              <a:rPr lang="en-IN"/>
              <a:t>Part B</a:t>
            </a:r>
          </a:p>
        </p:txBody>
      </p:sp>
      <p:sp>
        <p:nvSpPr>
          <p:cNvPr id="50" name="TextBox 49">
            <a:extLst>
              <a:ext uri="{FF2B5EF4-FFF2-40B4-BE49-F238E27FC236}">
                <a16:creationId xmlns:a16="http://schemas.microsoft.com/office/drawing/2014/main" id="{87EE5F6B-FE19-4AF5-ABAA-037EC90BD896}"/>
              </a:ext>
            </a:extLst>
          </p:cNvPr>
          <p:cNvSpPr txBox="1"/>
          <p:nvPr/>
        </p:nvSpPr>
        <p:spPr>
          <a:xfrm>
            <a:off x="7668376" y="188640"/>
            <a:ext cx="1512151" cy="369332"/>
          </a:xfrm>
          <a:prstGeom prst="rect">
            <a:avLst/>
          </a:prstGeom>
          <a:noFill/>
        </p:spPr>
        <p:txBody>
          <a:bodyPr wrap="square" rtlCol="0">
            <a:spAutoFit/>
          </a:bodyPr>
          <a:lstStyle/>
          <a:p>
            <a:pPr algn="ctr"/>
            <a:r>
              <a:rPr lang="en-IN"/>
              <a:t>Part C</a:t>
            </a:r>
          </a:p>
        </p:txBody>
      </p:sp>
      <p:sp>
        <p:nvSpPr>
          <p:cNvPr id="52" name="TextBox 51">
            <a:extLst>
              <a:ext uri="{FF2B5EF4-FFF2-40B4-BE49-F238E27FC236}">
                <a16:creationId xmlns:a16="http://schemas.microsoft.com/office/drawing/2014/main" id="{43EC9B7E-15F2-4BD9-8953-838F6327060B}"/>
              </a:ext>
            </a:extLst>
          </p:cNvPr>
          <p:cNvSpPr txBox="1"/>
          <p:nvPr/>
        </p:nvSpPr>
        <p:spPr>
          <a:xfrm>
            <a:off x="-1016" y="-27384"/>
            <a:ext cx="9122390" cy="507831"/>
          </a:xfrm>
          <a:prstGeom prst="rect">
            <a:avLst/>
          </a:prstGeom>
          <a:noFill/>
        </p:spPr>
        <p:txBody>
          <a:bodyPr wrap="square" rtlCol="0">
            <a:spAutoFit/>
          </a:bodyPr>
          <a:lstStyle/>
          <a:p>
            <a:r>
              <a:rPr lang="en-IN" sz="2700" b="1"/>
              <a:t>Affiliated group in USA</a:t>
            </a:r>
          </a:p>
        </p:txBody>
      </p:sp>
    </p:spTree>
    <p:extLst>
      <p:ext uri="{BB962C8B-B14F-4D97-AF65-F5344CB8AC3E}">
        <p14:creationId xmlns:p14="http://schemas.microsoft.com/office/powerpoint/2010/main" val="32119148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E8367A59-7A4A-48BC-A892-C2E1BE4233DE}"/>
              </a:ext>
            </a:extLst>
          </p:cNvPr>
          <p:cNvSpPr/>
          <p:nvPr/>
        </p:nvSpPr>
        <p:spPr>
          <a:xfrm>
            <a:off x="539571" y="1374289"/>
            <a:ext cx="1368152" cy="86409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400" b="1">
                <a:solidFill>
                  <a:schemeClr val="tx1"/>
                </a:solidFill>
              </a:rPr>
              <a:t>P Corp</a:t>
            </a:r>
          </a:p>
          <a:p>
            <a:pPr algn="ctr"/>
            <a:r>
              <a:rPr lang="en-IN" sz="1400" b="1">
                <a:solidFill>
                  <a:schemeClr val="tx1"/>
                </a:solidFill>
              </a:rPr>
              <a:t>Common US Parent</a:t>
            </a:r>
          </a:p>
        </p:txBody>
      </p:sp>
      <p:sp>
        <p:nvSpPr>
          <p:cNvPr id="3" name="Rectangle: Rounded Corners 2">
            <a:extLst>
              <a:ext uri="{FF2B5EF4-FFF2-40B4-BE49-F238E27FC236}">
                <a16:creationId xmlns:a16="http://schemas.microsoft.com/office/drawing/2014/main" id="{09E72DFE-4AA9-402A-987F-D462A5358824}"/>
              </a:ext>
            </a:extLst>
          </p:cNvPr>
          <p:cNvSpPr/>
          <p:nvPr/>
        </p:nvSpPr>
        <p:spPr>
          <a:xfrm>
            <a:off x="539571" y="3750553"/>
            <a:ext cx="1440160" cy="86409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a:solidFill>
                  <a:schemeClr val="tx1"/>
                </a:solidFill>
              </a:rPr>
              <a:t>Sub Corp 1</a:t>
            </a:r>
          </a:p>
          <a:p>
            <a:pPr algn="ctr"/>
            <a:r>
              <a:rPr lang="en-IN" b="1">
                <a:solidFill>
                  <a:schemeClr val="tx1"/>
                </a:solidFill>
              </a:rPr>
              <a:t>US</a:t>
            </a:r>
          </a:p>
        </p:txBody>
      </p:sp>
      <p:sp>
        <p:nvSpPr>
          <p:cNvPr id="4" name="TextBox 3">
            <a:extLst>
              <a:ext uri="{FF2B5EF4-FFF2-40B4-BE49-F238E27FC236}">
                <a16:creationId xmlns:a16="http://schemas.microsoft.com/office/drawing/2014/main" id="{BE659CF2-20ED-42DE-B527-405E338C3CC2}"/>
              </a:ext>
            </a:extLst>
          </p:cNvPr>
          <p:cNvSpPr txBox="1"/>
          <p:nvPr/>
        </p:nvSpPr>
        <p:spPr>
          <a:xfrm>
            <a:off x="251536" y="3026117"/>
            <a:ext cx="1512151" cy="292388"/>
          </a:xfrm>
          <a:prstGeom prst="rect">
            <a:avLst/>
          </a:prstGeom>
          <a:noFill/>
        </p:spPr>
        <p:txBody>
          <a:bodyPr wrap="square" rtlCol="0">
            <a:spAutoFit/>
          </a:bodyPr>
          <a:lstStyle/>
          <a:p>
            <a:pPr algn="ctr"/>
            <a:r>
              <a:rPr lang="en-IN" sz="1300"/>
              <a:t>70%</a:t>
            </a:r>
          </a:p>
        </p:txBody>
      </p:sp>
      <p:sp>
        <p:nvSpPr>
          <p:cNvPr id="5" name="Rectangle: Rounded Corners 4">
            <a:extLst>
              <a:ext uri="{FF2B5EF4-FFF2-40B4-BE49-F238E27FC236}">
                <a16:creationId xmlns:a16="http://schemas.microsoft.com/office/drawing/2014/main" id="{03022C66-C873-429B-8994-C6C99D378B7C}"/>
              </a:ext>
            </a:extLst>
          </p:cNvPr>
          <p:cNvSpPr/>
          <p:nvPr/>
        </p:nvSpPr>
        <p:spPr>
          <a:xfrm>
            <a:off x="2843808" y="2742441"/>
            <a:ext cx="1368152" cy="86409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a:solidFill>
                  <a:schemeClr val="tx1"/>
                </a:solidFill>
              </a:rPr>
              <a:t>Foreign Corp</a:t>
            </a:r>
          </a:p>
        </p:txBody>
      </p:sp>
      <p:cxnSp>
        <p:nvCxnSpPr>
          <p:cNvPr id="6" name="Straight Arrow Connector 5">
            <a:extLst>
              <a:ext uri="{FF2B5EF4-FFF2-40B4-BE49-F238E27FC236}">
                <a16:creationId xmlns:a16="http://schemas.microsoft.com/office/drawing/2014/main" id="{EDF64948-EE48-440E-A146-E9D4D8E0D2B2}"/>
              </a:ext>
            </a:extLst>
          </p:cNvPr>
          <p:cNvCxnSpPr>
            <a:cxnSpLocks/>
            <a:stCxn id="2" idx="3"/>
            <a:endCxn id="5" idx="0"/>
          </p:cNvCxnSpPr>
          <p:nvPr/>
        </p:nvCxnSpPr>
        <p:spPr>
          <a:xfrm>
            <a:off x="1907725" y="1806337"/>
            <a:ext cx="1620163" cy="93610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8963788C-1976-4C18-88EB-624B3F8FCDD8}"/>
              </a:ext>
            </a:extLst>
          </p:cNvPr>
          <p:cNvSpPr txBox="1"/>
          <p:nvPr/>
        </p:nvSpPr>
        <p:spPr>
          <a:xfrm rot="1839258">
            <a:off x="2010860" y="2012984"/>
            <a:ext cx="1512151" cy="292388"/>
          </a:xfrm>
          <a:prstGeom prst="rect">
            <a:avLst/>
          </a:prstGeom>
          <a:noFill/>
        </p:spPr>
        <p:txBody>
          <a:bodyPr wrap="square" rtlCol="0">
            <a:spAutoFit/>
          </a:bodyPr>
          <a:lstStyle/>
          <a:p>
            <a:pPr algn="ctr"/>
            <a:r>
              <a:rPr lang="en-IN" sz="1300"/>
              <a:t>100%</a:t>
            </a:r>
          </a:p>
        </p:txBody>
      </p:sp>
      <p:cxnSp>
        <p:nvCxnSpPr>
          <p:cNvPr id="9" name="Straight Arrow Connector 8">
            <a:extLst>
              <a:ext uri="{FF2B5EF4-FFF2-40B4-BE49-F238E27FC236}">
                <a16:creationId xmlns:a16="http://schemas.microsoft.com/office/drawing/2014/main" id="{DDD26D68-A78D-46E2-ACB5-4600AD9D6E1D}"/>
              </a:ext>
            </a:extLst>
          </p:cNvPr>
          <p:cNvCxnSpPr>
            <a:cxnSpLocks/>
            <a:stCxn id="2" idx="2"/>
            <a:endCxn id="3" idx="0"/>
          </p:cNvCxnSpPr>
          <p:nvPr/>
        </p:nvCxnSpPr>
        <p:spPr>
          <a:xfrm>
            <a:off x="1223659" y="2238385"/>
            <a:ext cx="36004" cy="151216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44388ACE-60CC-47C2-A975-55A779B2C4F4}"/>
              </a:ext>
            </a:extLst>
          </p:cNvPr>
          <p:cNvCxnSpPr>
            <a:cxnSpLocks/>
            <a:stCxn id="5" idx="2"/>
            <a:endCxn id="3" idx="3"/>
          </p:cNvCxnSpPr>
          <p:nvPr/>
        </p:nvCxnSpPr>
        <p:spPr>
          <a:xfrm flipH="1">
            <a:off x="1979733" y="3606537"/>
            <a:ext cx="1548155" cy="57606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6FE379A0-5537-412E-B454-7FBF429218A1}"/>
              </a:ext>
            </a:extLst>
          </p:cNvPr>
          <p:cNvSpPr txBox="1"/>
          <p:nvPr/>
        </p:nvSpPr>
        <p:spPr>
          <a:xfrm rot="20499040">
            <a:off x="1985947" y="3909132"/>
            <a:ext cx="1512151" cy="292388"/>
          </a:xfrm>
          <a:prstGeom prst="rect">
            <a:avLst/>
          </a:prstGeom>
          <a:noFill/>
        </p:spPr>
        <p:txBody>
          <a:bodyPr wrap="square" rtlCol="0">
            <a:spAutoFit/>
          </a:bodyPr>
          <a:lstStyle/>
          <a:p>
            <a:pPr algn="ctr"/>
            <a:r>
              <a:rPr lang="en-IN" sz="1300"/>
              <a:t>30%</a:t>
            </a:r>
          </a:p>
        </p:txBody>
      </p:sp>
      <p:sp>
        <p:nvSpPr>
          <p:cNvPr id="14" name="TextBox 13">
            <a:extLst>
              <a:ext uri="{FF2B5EF4-FFF2-40B4-BE49-F238E27FC236}">
                <a16:creationId xmlns:a16="http://schemas.microsoft.com/office/drawing/2014/main" id="{765817AD-E19C-4F6E-8AD5-C22F21F61C5E}"/>
              </a:ext>
            </a:extLst>
          </p:cNvPr>
          <p:cNvSpPr txBox="1"/>
          <p:nvPr/>
        </p:nvSpPr>
        <p:spPr>
          <a:xfrm>
            <a:off x="0" y="30961"/>
            <a:ext cx="9124002" cy="507831"/>
          </a:xfrm>
          <a:prstGeom prst="rect">
            <a:avLst/>
          </a:prstGeom>
          <a:noFill/>
        </p:spPr>
        <p:txBody>
          <a:bodyPr wrap="square" rtlCol="0">
            <a:spAutoFit/>
          </a:bodyPr>
          <a:lstStyle/>
          <a:p>
            <a:r>
              <a:rPr lang="en-IN" sz="2700" b="1" dirty="0"/>
              <a:t>Intermediary company in foreign jurisdiction?</a:t>
            </a:r>
          </a:p>
        </p:txBody>
      </p:sp>
      <p:cxnSp>
        <p:nvCxnSpPr>
          <p:cNvPr id="10" name="Straight Connector 9">
            <a:extLst>
              <a:ext uri="{FF2B5EF4-FFF2-40B4-BE49-F238E27FC236}">
                <a16:creationId xmlns:a16="http://schemas.microsoft.com/office/drawing/2014/main" id="{F01C7C8D-05AE-48BC-B256-9802F7C56303}"/>
              </a:ext>
            </a:extLst>
          </p:cNvPr>
          <p:cNvCxnSpPr>
            <a:cxnSpLocks/>
          </p:cNvCxnSpPr>
          <p:nvPr/>
        </p:nvCxnSpPr>
        <p:spPr>
          <a:xfrm>
            <a:off x="4680520" y="766873"/>
            <a:ext cx="0" cy="428433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Rectangle: Rounded Corners 16">
            <a:extLst>
              <a:ext uri="{FF2B5EF4-FFF2-40B4-BE49-F238E27FC236}">
                <a16:creationId xmlns:a16="http://schemas.microsoft.com/office/drawing/2014/main" id="{3323E1B6-0879-45BE-BA98-3BDBF344B1C3}"/>
              </a:ext>
            </a:extLst>
          </p:cNvPr>
          <p:cNvSpPr/>
          <p:nvPr/>
        </p:nvSpPr>
        <p:spPr>
          <a:xfrm>
            <a:off x="5292080" y="1374289"/>
            <a:ext cx="1368152" cy="86409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400" b="1">
                <a:solidFill>
                  <a:schemeClr val="tx1"/>
                </a:solidFill>
              </a:rPr>
              <a:t>P Corp</a:t>
            </a:r>
          </a:p>
          <a:p>
            <a:pPr algn="ctr"/>
            <a:r>
              <a:rPr lang="en-IN" sz="1400" b="1">
                <a:solidFill>
                  <a:schemeClr val="tx1"/>
                </a:solidFill>
              </a:rPr>
              <a:t>Common US Parent</a:t>
            </a:r>
          </a:p>
        </p:txBody>
      </p:sp>
      <p:sp>
        <p:nvSpPr>
          <p:cNvPr id="18" name="Rectangle: Rounded Corners 17">
            <a:extLst>
              <a:ext uri="{FF2B5EF4-FFF2-40B4-BE49-F238E27FC236}">
                <a16:creationId xmlns:a16="http://schemas.microsoft.com/office/drawing/2014/main" id="{5559ABA5-22E6-41CA-9928-8EAD646991EE}"/>
              </a:ext>
            </a:extLst>
          </p:cNvPr>
          <p:cNvSpPr/>
          <p:nvPr/>
        </p:nvSpPr>
        <p:spPr>
          <a:xfrm>
            <a:off x="5264743" y="3750553"/>
            <a:ext cx="1467513" cy="86409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a:solidFill>
                  <a:schemeClr val="tx1"/>
                </a:solidFill>
              </a:rPr>
              <a:t>Sub Corp 1</a:t>
            </a:r>
          </a:p>
          <a:p>
            <a:pPr algn="ctr"/>
            <a:r>
              <a:rPr lang="en-IN" b="1">
                <a:solidFill>
                  <a:schemeClr val="tx1"/>
                </a:solidFill>
              </a:rPr>
              <a:t>US</a:t>
            </a:r>
          </a:p>
        </p:txBody>
      </p:sp>
      <p:sp>
        <p:nvSpPr>
          <p:cNvPr id="20" name="Rectangle: Rounded Corners 19">
            <a:extLst>
              <a:ext uri="{FF2B5EF4-FFF2-40B4-BE49-F238E27FC236}">
                <a16:creationId xmlns:a16="http://schemas.microsoft.com/office/drawing/2014/main" id="{FC7D7569-CD34-4199-8180-78827C2C2D9B}"/>
              </a:ext>
            </a:extLst>
          </p:cNvPr>
          <p:cNvSpPr/>
          <p:nvPr/>
        </p:nvSpPr>
        <p:spPr>
          <a:xfrm>
            <a:off x="7236296" y="2742441"/>
            <a:ext cx="1368152" cy="86409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a:solidFill>
                  <a:schemeClr val="tx1"/>
                </a:solidFill>
              </a:rPr>
              <a:t>Foreign Corp</a:t>
            </a:r>
          </a:p>
        </p:txBody>
      </p:sp>
      <p:cxnSp>
        <p:nvCxnSpPr>
          <p:cNvPr id="21" name="Straight Arrow Connector 20">
            <a:extLst>
              <a:ext uri="{FF2B5EF4-FFF2-40B4-BE49-F238E27FC236}">
                <a16:creationId xmlns:a16="http://schemas.microsoft.com/office/drawing/2014/main" id="{C196C6D3-9515-460A-BB88-C126FF409E63}"/>
              </a:ext>
            </a:extLst>
          </p:cNvPr>
          <p:cNvCxnSpPr>
            <a:cxnSpLocks/>
            <a:stCxn id="17" idx="3"/>
            <a:endCxn id="20" idx="0"/>
          </p:cNvCxnSpPr>
          <p:nvPr/>
        </p:nvCxnSpPr>
        <p:spPr>
          <a:xfrm>
            <a:off x="6660245" y="1806337"/>
            <a:ext cx="1260140" cy="93610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9BA5B596-5B8E-42F4-B1B9-CACA1F31A0A7}"/>
              </a:ext>
            </a:extLst>
          </p:cNvPr>
          <p:cNvSpPr txBox="1"/>
          <p:nvPr/>
        </p:nvSpPr>
        <p:spPr>
          <a:xfrm rot="2301066">
            <a:off x="6444224" y="1940461"/>
            <a:ext cx="1512151" cy="292388"/>
          </a:xfrm>
          <a:prstGeom prst="rect">
            <a:avLst/>
          </a:prstGeom>
          <a:noFill/>
        </p:spPr>
        <p:txBody>
          <a:bodyPr wrap="square" rtlCol="0">
            <a:spAutoFit/>
          </a:bodyPr>
          <a:lstStyle/>
          <a:p>
            <a:pPr algn="ctr"/>
            <a:r>
              <a:rPr lang="en-IN" sz="1300"/>
              <a:t>100%</a:t>
            </a:r>
          </a:p>
        </p:txBody>
      </p:sp>
      <p:cxnSp>
        <p:nvCxnSpPr>
          <p:cNvPr id="24" name="Straight Arrow Connector 23">
            <a:extLst>
              <a:ext uri="{FF2B5EF4-FFF2-40B4-BE49-F238E27FC236}">
                <a16:creationId xmlns:a16="http://schemas.microsoft.com/office/drawing/2014/main" id="{E0A54212-2C4F-4385-8C6C-CB268AEEF07F}"/>
              </a:ext>
            </a:extLst>
          </p:cNvPr>
          <p:cNvCxnSpPr>
            <a:cxnSpLocks/>
            <a:stCxn id="20" idx="2"/>
            <a:endCxn id="18" idx="3"/>
          </p:cNvCxnSpPr>
          <p:nvPr/>
        </p:nvCxnSpPr>
        <p:spPr>
          <a:xfrm flipH="1">
            <a:off x="6732253" y="3606537"/>
            <a:ext cx="1188132" cy="57606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98EBA03A-BEE7-4B7A-8BD4-0646E15492BA}"/>
              </a:ext>
            </a:extLst>
          </p:cNvPr>
          <p:cNvSpPr txBox="1"/>
          <p:nvPr/>
        </p:nvSpPr>
        <p:spPr>
          <a:xfrm rot="19926371">
            <a:off x="6640799" y="3913520"/>
            <a:ext cx="1512151" cy="292388"/>
          </a:xfrm>
          <a:prstGeom prst="rect">
            <a:avLst/>
          </a:prstGeom>
          <a:noFill/>
        </p:spPr>
        <p:txBody>
          <a:bodyPr wrap="square" rtlCol="0">
            <a:spAutoFit/>
          </a:bodyPr>
          <a:lstStyle/>
          <a:p>
            <a:pPr algn="ctr"/>
            <a:r>
              <a:rPr lang="en-IN" sz="1300"/>
              <a:t>100%</a:t>
            </a:r>
          </a:p>
        </p:txBody>
      </p:sp>
      <p:sp>
        <p:nvSpPr>
          <p:cNvPr id="26" name="TextBox 25">
            <a:extLst>
              <a:ext uri="{FF2B5EF4-FFF2-40B4-BE49-F238E27FC236}">
                <a16:creationId xmlns:a16="http://schemas.microsoft.com/office/drawing/2014/main" id="{7D184EA4-4876-43F5-B033-C1C8A6C38061}"/>
              </a:ext>
            </a:extLst>
          </p:cNvPr>
          <p:cNvSpPr txBox="1"/>
          <p:nvPr/>
        </p:nvSpPr>
        <p:spPr>
          <a:xfrm>
            <a:off x="1259655" y="1014249"/>
            <a:ext cx="1872201" cy="369332"/>
          </a:xfrm>
          <a:prstGeom prst="rect">
            <a:avLst/>
          </a:prstGeom>
          <a:noFill/>
        </p:spPr>
        <p:txBody>
          <a:bodyPr wrap="square" rtlCol="0">
            <a:spAutoFit/>
          </a:bodyPr>
          <a:lstStyle/>
          <a:p>
            <a:pPr algn="ctr"/>
            <a:r>
              <a:rPr lang="en-IN"/>
              <a:t>Part A</a:t>
            </a:r>
          </a:p>
        </p:txBody>
      </p:sp>
      <p:sp>
        <p:nvSpPr>
          <p:cNvPr id="27" name="TextBox 26">
            <a:extLst>
              <a:ext uri="{FF2B5EF4-FFF2-40B4-BE49-F238E27FC236}">
                <a16:creationId xmlns:a16="http://schemas.microsoft.com/office/drawing/2014/main" id="{67DEA1C9-0ED9-4F6E-B06B-F5F245B74D58}"/>
              </a:ext>
            </a:extLst>
          </p:cNvPr>
          <p:cNvSpPr txBox="1"/>
          <p:nvPr/>
        </p:nvSpPr>
        <p:spPr>
          <a:xfrm>
            <a:off x="6012183" y="860941"/>
            <a:ext cx="1872201" cy="369332"/>
          </a:xfrm>
          <a:prstGeom prst="rect">
            <a:avLst/>
          </a:prstGeom>
          <a:noFill/>
        </p:spPr>
        <p:txBody>
          <a:bodyPr wrap="square" rtlCol="0">
            <a:spAutoFit/>
          </a:bodyPr>
          <a:lstStyle/>
          <a:p>
            <a:pPr algn="ctr"/>
            <a:r>
              <a:rPr lang="en-IN"/>
              <a:t>Part B</a:t>
            </a:r>
          </a:p>
        </p:txBody>
      </p:sp>
    </p:spTree>
    <p:extLst>
      <p:ext uri="{BB962C8B-B14F-4D97-AF65-F5344CB8AC3E}">
        <p14:creationId xmlns:p14="http://schemas.microsoft.com/office/powerpoint/2010/main" val="42266955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C8C04F8-0A2F-4F8D-BF9E-359E2F1A706E}"/>
              </a:ext>
            </a:extLst>
          </p:cNvPr>
          <p:cNvSpPr/>
          <p:nvPr/>
        </p:nvSpPr>
        <p:spPr>
          <a:xfrm>
            <a:off x="6084676" y="493496"/>
            <a:ext cx="2627256" cy="4421855"/>
          </a:xfrm>
          <a:prstGeom prst="rect">
            <a:avLst/>
          </a:prstGeom>
          <a:solidFill>
            <a:schemeClr val="bg1"/>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Rectangle 5">
            <a:extLst>
              <a:ext uri="{FF2B5EF4-FFF2-40B4-BE49-F238E27FC236}">
                <a16:creationId xmlns:a16="http://schemas.microsoft.com/office/drawing/2014/main" id="{DB1D6FBF-1077-45BA-9210-FFA48724A111}"/>
              </a:ext>
            </a:extLst>
          </p:cNvPr>
          <p:cNvSpPr/>
          <p:nvPr/>
        </p:nvSpPr>
        <p:spPr>
          <a:xfrm>
            <a:off x="1043626" y="656093"/>
            <a:ext cx="3240353" cy="4393420"/>
          </a:xfrm>
          <a:prstGeom prst="rect">
            <a:avLst/>
          </a:prstGeom>
          <a:solidFill>
            <a:schemeClr val="bg1"/>
          </a:solidFill>
          <a:ln w="28575">
            <a:solidFill>
              <a:schemeClr val="tx1"/>
            </a:solidFill>
            <a:prstDash val="dash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Rectangle: Rounded Corners 1">
            <a:extLst>
              <a:ext uri="{FF2B5EF4-FFF2-40B4-BE49-F238E27FC236}">
                <a16:creationId xmlns:a16="http://schemas.microsoft.com/office/drawing/2014/main" id="{E8367A59-7A4A-48BC-A892-C2E1BE4233DE}"/>
              </a:ext>
            </a:extLst>
          </p:cNvPr>
          <p:cNvSpPr/>
          <p:nvPr/>
        </p:nvSpPr>
        <p:spPr>
          <a:xfrm>
            <a:off x="1763688" y="1573600"/>
            <a:ext cx="1368152" cy="86409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400" b="1">
                <a:solidFill>
                  <a:schemeClr val="tx1"/>
                </a:solidFill>
              </a:rPr>
              <a:t>P Corp</a:t>
            </a:r>
          </a:p>
          <a:p>
            <a:pPr algn="ctr"/>
            <a:r>
              <a:rPr lang="en-IN" sz="1400" b="1">
                <a:solidFill>
                  <a:schemeClr val="tx1"/>
                </a:solidFill>
              </a:rPr>
              <a:t>Common US Parent</a:t>
            </a:r>
          </a:p>
          <a:p>
            <a:pPr algn="ctr"/>
            <a:r>
              <a:rPr lang="en-IN" sz="1400" b="1">
                <a:solidFill>
                  <a:schemeClr val="tx1"/>
                </a:solidFill>
              </a:rPr>
              <a:t> </a:t>
            </a:r>
          </a:p>
        </p:txBody>
      </p:sp>
      <p:sp>
        <p:nvSpPr>
          <p:cNvPr id="3" name="Rectangle: Rounded Corners 2">
            <a:extLst>
              <a:ext uri="{FF2B5EF4-FFF2-40B4-BE49-F238E27FC236}">
                <a16:creationId xmlns:a16="http://schemas.microsoft.com/office/drawing/2014/main" id="{09E72DFE-4AA9-402A-987F-D462A5358824}"/>
              </a:ext>
            </a:extLst>
          </p:cNvPr>
          <p:cNvSpPr/>
          <p:nvPr/>
        </p:nvSpPr>
        <p:spPr>
          <a:xfrm>
            <a:off x="1763688" y="3868564"/>
            <a:ext cx="1440160" cy="86409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a:solidFill>
                  <a:schemeClr val="tx1"/>
                </a:solidFill>
              </a:rPr>
              <a:t>Sub Corp 1</a:t>
            </a:r>
          </a:p>
        </p:txBody>
      </p:sp>
      <p:sp>
        <p:nvSpPr>
          <p:cNvPr id="4" name="TextBox 3">
            <a:extLst>
              <a:ext uri="{FF2B5EF4-FFF2-40B4-BE49-F238E27FC236}">
                <a16:creationId xmlns:a16="http://schemas.microsoft.com/office/drawing/2014/main" id="{BE659CF2-20ED-42DE-B527-405E338C3CC2}"/>
              </a:ext>
            </a:extLst>
          </p:cNvPr>
          <p:cNvSpPr txBox="1"/>
          <p:nvPr/>
        </p:nvSpPr>
        <p:spPr>
          <a:xfrm>
            <a:off x="1475672" y="3225428"/>
            <a:ext cx="1512151" cy="292388"/>
          </a:xfrm>
          <a:prstGeom prst="rect">
            <a:avLst/>
          </a:prstGeom>
          <a:noFill/>
        </p:spPr>
        <p:txBody>
          <a:bodyPr wrap="square" rtlCol="0">
            <a:spAutoFit/>
          </a:bodyPr>
          <a:lstStyle/>
          <a:p>
            <a:pPr algn="ctr"/>
            <a:r>
              <a:rPr lang="en-IN" sz="1300"/>
              <a:t>100%</a:t>
            </a:r>
          </a:p>
        </p:txBody>
      </p:sp>
      <p:cxnSp>
        <p:nvCxnSpPr>
          <p:cNvPr id="9" name="Straight Arrow Connector 8">
            <a:extLst>
              <a:ext uri="{FF2B5EF4-FFF2-40B4-BE49-F238E27FC236}">
                <a16:creationId xmlns:a16="http://schemas.microsoft.com/office/drawing/2014/main" id="{DDD26D68-A78D-46E2-ACB5-4600AD9D6E1D}"/>
              </a:ext>
            </a:extLst>
          </p:cNvPr>
          <p:cNvCxnSpPr>
            <a:stCxn id="2" idx="2"/>
            <a:endCxn id="3" idx="0"/>
          </p:cNvCxnSpPr>
          <p:nvPr/>
        </p:nvCxnSpPr>
        <p:spPr>
          <a:xfrm>
            <a:off x="2447777" y="2437709"/>
            <a:ext cx="36004" cy="143086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765817AD-E19C-4F6E-8AD5-C22F21F61C5E}"/>
              </a:ext>
            </a:extLst>
          </p:cNvPr>
          <p:cNvSpPr txBox="1"/>
          <p:nvPr/>
        </p:nvSpPr>
        <p:spPr>
          <a:xfrm>
            <a:off x="0" y="-22323"/>
            <a:ext cx="9144000" cy="507831"/>
          </a:xfrm>
          <a:prstGeom prst="rect">
            <a:avLst/>
          </a:prstGeom>
          <a:noFill/>
        </p:spPr>
        <p:txBody>
          <a:bodyPr wrap="square" rtlCol="0">
            <a:spAutoFit/>
          </a:bodyPr>
          <a:lstStyle/>
          <a:p>
            <a:r>
              <a:rPr lang="en-IN" sz="2700" b="1" dirty="0"/>
              <a:t>Avoidance through double dip in the US</a:t>
            </a:r>
          </a:p>
        </p:txBody>
      </p:sp>
      <p:cxnSp>
        <p:nvCxnSpPr>
          <p:cNvPr id="10" name="Straight Connector 9">
            <a:extLst>
              <a:ext uri="{FF2B5EF4-FFF2-40B4-BE49-F238E27FC236}">
                <a16:creationId xmlns:a16="http://schemas.microsoft.com/office/drawing/2014/main" id="{F01C7C8D-05AE-48BC-B256-9802F7C56303}"/>
              </a:ext>
            </a:extLst>
          </p:cNvPr>
          <p:cNvCxnSpPr>
            <a:cxnSpLocks/>
          </p:cNvCxnSpPr>
          <p:nvPr/>
        </p:nvCxnSpPr>
        <p:spPr>
          <a:xfrm>
            <a:off x="4878069" y="608916"/>
            <a:ext cx="0" cy="6172884"/>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7" name="Rectangle: Rounded Corners 16">
            <a:extLst>
              <a:ext uri="{FF2B5EF4-FFF2-40B4-BE49-F238E27FC236}">
                <a16:creationId xmlns:a16="http://schemas.microsoft.com/office/drawing/2014/main" id="{3323E1B6-0879-45BE-BA98-3BDBF344B1C3}"/>
              </a:ext>
            </a:extLst>
          </p:cNvPr>
          <p:cNvSpPr/>
          <p:nvPr/>
        </p:nvSpPr>
        <p:spPr>
          <a:xfrm>
            <a:off x="6228184" y="1573600"/>
            <a:ext cx="1368152" cy="86409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a:solidFill>
                  <a:schemeClr val="tx1"/>
                </a:solidFill>
              </a:rPr>
              <a:t>Sub Corp 2</a:t>
            </a:r>
          </a:p>
        </p:txBody>
      </p:sp>
      <p:sp>
        <p:nvSpPr>
          <p:cNvPr id="18" name="Rectangle: Rounded Corners 17">
            <a:extLst>
              <a:ext uri="{FF2B5EF4-FFF2-40B4-BE49-F238E27FC236}">
                <a16:creationId xmlns:a16="http://schemas.microsoft.com/office/drawing/2014/main" id="{5559ABA5-22E6-41CA-9928-8EAD646991EE}"/>
              </a:ext>
            </a:extLst>
          </p:cNvPr>
          <p:cNvSpPr/>
          <p:nvPr/>
        </p:nvSpPr>
        <p:spPr>
          <a:xfrm>
            <a:off x="6228184" y="3949864"/>
            <a:ext cx="1440160" cy="86409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a:solidFill>
                  <a:schemeClr val="tx1"/>
                </a:solidFill>
              </a:rPr>
              <a:t>Sub Corp 3</a:t>
            </a:r>
          </a:p>
        </p:txBody>
      </p:sp>
      <p:sp>
        <p:nvSpPr>
          <p:cNvPr id="26" name="TextBox 25">
            <a:extLst>
              <a:ext uri="{FF2B5EF4-FFF2-40B4-BE49-F238E27FC236}">
                <a16:creationId xmlns:a16="http://schemas.microsoft.com/office/drawing/2014/main" id="{7D184EA4-4876-43F5-B033-C1C8A6C38061}"/>
              </a:ext>
            </a:extLst>
          </p:cNvPr>
          <p:cNvSpPr txBox="1"/>
          <p:nvPr/>
        </p:nvSpPr>
        <p:spPr>
          <a:xfrm>
            <a:off x="1043626" y="700212"/>
            <a:ext cx="1872201" cy="369332"/>
          </a:xfrm>
          <a:prstGeom prst="rect">
            <a:avLst/>
          </a:prstGeom>
          <a:noFill/>
        </p:spPr>
        <p:txBody>
          <a:bodyPr wrap="square" rtlCol="0">
            <a:spAutoFit/>
          </a:bodyPr>
          <a:lstStyle/>
          <a:p>
            <a:r>
              <a:rPr lang="en-IN"/>
              <a:t>US</a:t>
            </a:r>
          </a:p>
        </p:txBody>
      </p:sp>
      <p:sp>
        <p:nvSpPr>
          <p:cNvPr id="27" name="TextBox 26">
            <a:extLst>
              <a:ext uri="{FF2B5EF4-FFF2-40B4-BE49-F238E27FC236}">
                <a16:creationId xmlns:a16="http://schemas.microsoft.com/office/drawing/2014/main" id="{67DEA1C9-0ED9-4F6E-B06B-F5F245B74D58}"/>
              </a:ext>
            </a:extLst>
          </p:cNvPr>
          <p:cNvSpPr txBox="1"/>
          <p:nvPr/>
        </p:nvSpPr>
        <p:spPr>
          <a:xfrm>
            <a:off x="6804271" y="493480"/>
            <a:ext cx="1872201" cy="369332"/>
          </a:xfrm>
          <a:prstGeom prst="rect">
            <a:avLst/>
          </a:prstGeom>
          <a:noFill/>
        </p:spPr>
        <p:txBody>
          <a:bodyPr wrap="square" rtlCol="0">
            <a:spAutoFit/>
          </a:bodyPr>
          <a:lstStyle/>
          <a:p>
            <a:pPr algn="r"/>
            <a:r>
              <a:rPr lang="en-IN"/>
              <a:t>Country X</a:t>
            </a:r>
          </a:p>
        </p:txBody>
      </p:sp>
      <p:cxnSp>
        <p:nvCxnSpPr>
          <p:cNvPr id="11" name="Straight Arrow Connector 10">
            <a:extLst>
              <a:ext uri="{FF2B5EF4-FFF2-40B4-BE49-F238E27FC236}">
                <a16:creationId xmlns:a16="http://schemas.microsoft.com/office/drawing/2014/main" id="{537AEA70-8C7C-485C-823A-11C0C5D03884}"/>
              </a:ext>
            </a:extLst>
          </p:cNvPr>
          <p:cNvCxnSpPr>
            <a:stCxn id="17" idx="1"/>
            <a:endCxn id="2" idx="3"/>
          </p:cNvCxnSpPr>
          <p:nvPr/>
        </p:nvCxnSpPr>
        <p:spPr>
          <a:xfrm flipH="1">
            <a:off x="3131840" y="2005648"/>
            <a:ext cx="3096344"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826E960E-66FE-428F-AE29-93C7CF4CE457}"/>
              </a:ext>
            </a:extLst>
          </p:cNvPr>
          <p:cNvSpPr txBox="1"/>
          <p:nvPr/>
        </p:nvSpPr>
        <p:spPr>
          <a:xfrm>
            <a:off x="5940168" y="3225428"/>
            <a:ext cx="1512151" cy="292388"/>
          </a:xfrm>
          <a:prstGeom prst="rect">
            <a:avLst/>
          </a:prstGeom>
          <a:noFill/>
        </p:spPr>
        <p:txBody>
          <a:bodyPr wrap="square" rtlCol="0">
            <a:spAutoFit/>
          </a:bodyPr>
          <a:lstStyle/>
          <a:p>
            <a:pPr algn="ctr"/>
            <a:r>
              <a:rPr lang="en-IN" sz="1300"/>
              <a:t>100%</a:t>
            </a:r>
          </a:p>
        </p:txBody>
      </p:sp>
      <p:cxnSp>
        <p:nvCxnSpPr>
          <p:cNvPr id="29" name="Straight Arrow Connector 28">
            <a:extLst>
              <a:ext uri="{FF2B5EF4-FFF2-40B4-BE49-F238E27FC236}">
                <a16:creationId xmlns:a16="http://schemas.microsoft.com/office/drawing/2014/main" id="{0632F717-277B-4DC7-90FE-60A89DBB9021}"/>
              </a:ext>
            </a:extLst>
          </p:cNvPr>
          <p:cNvCxnSpPr>
            <a:cxnSpLocks/>
            <a:endCxn id="18" idx="0"/>
          </p:cNvCxnSpPr>
          <p:nvPr/>
        </p:nvCxnSpPr>
        <p:spPr>
          <a:xfrm>
            <a:off x="6912273" y="2437696"/>
            <a:ext cx="36004" cy="151216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Speech Bubble: Oval 15">
            <a:extLst>
              <a:ext uri="{FF2B5EF4-FFF2-40B4-BE49-F238E27FC236}">
                <a16:creationId xmlns:a16="http://schemas.microsoft.com/office/drawing/2014/main" id="{4E013F72-27A7-476E-9EBA-155ABEEB1AB6}"/>
              </a:ext>
            </a:extLst>
          </p:cNvPr>
          <p:cNvSpPr/>
          <p:nvPr/>
        </p:nvSpPr>
        <p:spPr>
          <a:xfrm>
            <a:off x="7084864" y="925541"/>
            <a:ext cx="1440159" cy="782796"/>
          </a:xfrm>
          <a:prstGeom prst="wedgeEllipseCallou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a:solidFill>
                  <a:schemeClr val="tx1"/>
                </a:solidFill>
              </a:rPr>
              <a:t>Loss – US $ 100</a:t>
            </a:r>
          </a:p>
        </p:txBody>
      </p:sp>
      <p:sp>
        <p:nvSpPr>
          <p:cNvPr id="30" name="Speech Bubble: Oval 29">
            <a:extLst>
              <a:ext uri="{FF2B5EF4-FFF2-40B4-BE49-F238E27FC236}">
                <a16:creationId xmlns:a16="http://schemas.microsoft.com/office/drawing/2014/main" id="{E3F1905E-F850-436C-8707-D1874D6AB947}"/>
              </a:ext>
            </a:extLst>
          </p:cNvPr>
          <p:cNvSpPr/>
          <p:nvPr/>
        </p:nvSpPr>
        <p:spPr>
          <a:xfrm>
            <a:off x="7092299" y="3167081"/>
            <a:ext cx="1440159" cy="782796"/>
          </a:xfrm>
          <a:prstGeom prst="wedgeEllipseCallou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a:solidFill>
                  <a:schemeClr val="tx1"/>
                </a:solidFill>
              </a:rPr>
              <a:t>Profit – US $ 100</a:t>
            </a:r>
          </a:p>
        </p:txBody>
      </p:sp>
      <p:sp>
        <p:nvSpPr>
          <p:cNvPr id="31" name="Speech Bubble: Oval 30">
            <a:extLst>
              <a:ext uri="{FF2B5EF4-FFF2-40B4-BE49-F238E27FC236}">
                <a16:creationId xmlns:a16="http://schemas.microsoft.com/office/drawing/2014/main" id="{F31C25BA-14AC-403E-BFE8-7DF9C88A8C3F}"/>
              </a:ext>
            </a:extLst>
          </p:cNvPr>
          <p:cNvSpPr/>
          <p:nvPr/>
        </p:nvSpPr>
        <p:spPr>
          <a:xfrm>
            <a:off x="2627800" y="925541"/>
            <a:ext cx="1440159" cy="782796"/>
          </a:xfrm>
          <a:prstGeom prst="wedgeEllipseCallou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a:solidFill>
                  <a:schemeClr val="tx1"/>
                </a:solidFill>
              </a:rPr>
              <a:t>Profit – US $ 200</a:t>
            </a:r>
          </a:p>
        </p:txBody>
      </p:sp>
      <p:sp>
        <p:nvSpPr>
          <p:cNvPr id="32" name="Speech Bubble: Oval 31">
            <a:extLst>
              <a:ext uri="{FF2B5EF4-FFF2-40B4-BE49-F238E27FC236}">
                <a16:creationId xmlns:a16="http://schemas.microsoft.com/office/drawing/2014/main" id="{2A3FA788-9986-420C-B411-FD79DC061B11}"/>
              </a:ext>
            </a:extLst>
          </p:cNvPr>
          <p:cNvSpPr/>
          <p:nvPr/>
        </p:nvSpPr>
        <p:spPr>
          <a:xfrm>
            <a:off x="2635235" y="3085781"/>
            <a:ext cx="1440159" cy="782796"/>
          </a:xfrm>
          <a:prstGeom prst="wedgeEllipseCallou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a:solidFill>
                  <a:schemeClr val="tx1"/>
                </a:solidFill>
              </a:rPr>
              <a:t>Loss– US $ 100</a:t>
            </a:r>
          </a:p>
        </p:txBody>
      </p:sp>
      <p:sp>
        <p:nvSpPr>
          <p:cNvPr id="23" name="Cross 22">
            <a:extLst>
              <a:ext uri="{FF2B5EF4-FFF2-40B4-BE49-F238E27FC236}">
                <a16:creationId xmlns:a16="http://schemas.microsoft.com/office/drawing/2014/main" id="{CC95C74F-95AC-4877-90F3-F14BAAFFB719}"/>
              </a:ext>
            </a:extLst>
          </p:cNvPr>
          <p:cNvSpPr/>
          <p:nvPr/>
        </p:nvSpPr>
        <p:spPr>
          <a:xfrm>
            <a:off x="4932055" y="1514369"/>
            <a:ext cx="1296145" cy="923331"/>
          </a:xfrm>
          <a:prstGeom prst="plus">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a:solidFill>
                  <a:schemeClr val="tx1"/>
                </a:solidFill>
              </a:rPr>
              <a:t>US Check the Box</a:t>
            </a:r>
          </a:p>
        </p:txBody>
      </p:sp>
      <p:graphicFrame>
        <p:nvGraphicFramePr>
          <p:cNvPr id="34" name="Table 33">
            <a:extLst>
              <a:ext uri="{FF2B5EF4-FFF2-40B4-BE49-F238E27FC236}">
                <a16:creationId xmlns:a16="http://schemas.microsoft.com/office/drawing/2014/main" id="{9AFB91B2-4A66-40E4-A995-E94734AB6735}"/>
              </a:ext>
            </a:extLst>
          </p:cNvPr>
          <p:cNvGraphicFramePr>
            <a:graphicFrameLocks noGrp="1"/>
          </p:cNvGraphicFramePr>
          <p:nvPr>
            <p:extLst>
              <p:ext uri="{D42A27DB-BD31-4B8C-83A1-F6EECF244321}">
                <p14:modId xmlns:p14="http://schemas.microsoft.com/office/powerpoint/2010/main" val="3826523002"/>
              </p:ext>
            </p:extLst>
          </p:nvPr>
        </p:nvGraphicFramePr>
        <p:xfrm>
          <a:off x="322530" y="5130800"/>
          <a:ext cx="4105460" cy="1651000"/>
        </p:xfrm>
        <a:graphic>
          <a:graphicData uri="http://schemas.openxmlformats.org/drawingml/2006/table">
            <a:tbl>
              <a:tblPr firstRow="1" bandRow="1">
                <a:tableStyleId>{5C22544A-7EE6-4342-B048-85BDC9FD1C3A}</a:tableStyleId>
              </a:tblPr>
              <a:tblGrid>
                <a:gridCol w="3253265">
                  <a:extLst>
                    <a:ext uri="{9D8B030D-6E8A-4147-A177-3AD203B41FA5}">
                      <a16:colId xmlns:a16="http://schemas.microsoft.com/office/drawing/2014/main" val="676178130"/>
                    </a:ext>
                  </a:extLst>
                </a:gridCol>
                <a:gridCol w="852195">
                  <a:extLst>
                    <a:ext uri="{9D8B030D-6E8A-4147-A177-3AD203B41FA5}">
                      <a16:colId xmlns:a16="http://schemas.microsoft.com/office/drawing/2014/main" val="1405834951"/>
                    </a:ext>
                  </a:extLst>
                </a:gridCol>
              </a:tblGrid>
              <a:tr h="320040">
                <a:tc>
                  <a:txBody>
                    <a:bodyPr/>
                    <a:lstStyle/>
                    <a:p>
                      <a:r>
                        <a:rPr lang="en-IN" sz="1500" b="0">
                          <a:solidFill>
                            <a:schemeClr val="tx1"/>
                          </a:solidFill>
                        </a:rPr>
                        <a:t>Profit of P Corp</a:t>
                      </a:r>
                    </a:p>
                  </a:txBody>
                  <a:tcPr>
                    <a:noFill/>
                  </a:tcPr>
                </a:tc>
                <a:tc>
                  <a:txBody>
                    <a:bodyPr/>
                    <a:lstStyle/>
                    <a:p>
                      <a:pPr algn="r"/>
                      <a:r>
                        <a:rPr lang="en-IN" sz="1500" b="0">
                          <a:solidFill>
                            <a:schemeClr val="tx1"/>
                          </a:solidFill>
                        </a:rPr>
                        <a:t>200</a:t>
                      </a:r>
                    </a:p>
                  </a:txBody>
                  <a:tcPr>
                    <a:noFill/>
                  </a:tcPr>
                </a:tc>
                <a:extLst>
                  <a:ext uri="{0D108BD9-81ED-4DB2-BD59-A6C34878D82A}">
                    <a16:rowId xmlns:a16="http://schemas.microsoft.com/office/drawing/2014/main" val="877765906"/>
                  </a:ext>
                </a:extLst>
              </a:tr>
              <a:tr h="320040">
                <a:tc>
                  <a:txBody>
                    <a:bodyPr/>
                    <a:lstStyle/>
                    <a:p>
                      <a:r>
                        <a:rPr lang="en-IN" sz="1500" b="0">
                          <a:solidFill>
                            <a:schemeClr val="tx1"/>
                          </a:solidFill>
                        </a:rPr>
                        <a:t>Loss of Sub Corp 2 [Check the box]</a:t>
                      </a:r>
                    </a:p>
                  </a:txBody>
                  <a:tcPr>
                    <a:noFill/>
                  </a:tcPr>
                </a:tc>
                <a:tc>
                  <a:txBody>
                    <a:bodyPr/>
                    <a:lstStyle/>
                    <a:p>
                      <a:pPr algn="r"/>
                      <a:r>
                        <a:rPr lang="en-IN" sz="1500" b="0">
                          <a:solidFill>
                            <a:schemeClr val="tx1"/>
                          </a:solidFill>
                        </a:rPr>
                        <a:t>(100)</a:t>
                      </a:r>
                    </a:p>
                  </a:txBody>
                  <a:tcPr>
                    <a:noFill/>
                  </a:tcPr>
                </a:tc>
                <a:extLst>
                  <a:ext uri="{0D108BD9-81ED-4DB2-BD59-A6C34878D82A}">
                    <a16:rowId xmlns:a16="http://schemas.microsoft.com/office/drawing/2014/main" val="1849438513"/>
                  </a:ext>
                </a:extLst>
              </a:tr>
              <a:tr h="320040">
                <a:tc>
                  <a:txBody>
                    <a:bodyPr/>
                    <a:lstStyle/>
                    <a:p>
                      <a:r>
                        <a:rPr lang="en-IN" sz="1500" b="0">
                          <a:solidFill>
                            <a:schemeClr val="tx1"/>
                          </a:solidFill>
                        </a:rPr>
                        <a:t>Sub-total</a:t>
                      </a:r>
                    </a:p>
                  </a:txBody>
                  <a:tcPr>
                    <a:noFill/>
                  </a:tcPr>
                </a:tc>
                <a:tc>
                  <a:txBody>
                    <a:bodyPr/>
                    <a:lstStyle/>
                    <a:p>
                      <a:pPr algn="r"/>
                      <a:r>
                        <a:rPr lang="en-IN" sz="1500" b="0">
                          <a:solidFill>
                            <a:schemeClr val="tx1"/>
                          </a:solidFill>
                        </a:rPr>
                        <a:t>100</a:t>
                      </a:r>
                    </a:p>
                  </a:txBody>
                  <a:tcPr>
                    <a:noFill/>
                  </a:tcPr>
                </a:tc>
                <a:extLst>
                  <a:ext uri="{0D108BD9-81ED-4DB2-BD59-A6C34878D82A}">
                    <a16:rowId xmlns:a16="http://schemas.microsoft.com/office/drawing/2014/main" val="2023630388"/>
                  </a:ext>
                </a:extLst>
              </a:tr>
              <a:tr h="320040">
                <a:tc>
                  <a:txBody>
                    <a:bodyPr/>
                    <a:lstStyle/>
                    <a:p>
                      <a:r>
                        <a:rPr lang="en-IN" sz="1500" b="0">
                          <a:solidFill>
                            <a:schemeClr val="tx1"/>
                          </a:solidFill>
                        </a:rPr>
                        <a:t>Loss of Sub-Corp 1</a:t>
                      </a:r>
                    </a:p>
                  </a:txBody>
                  <a:tcPr>
                    <a:noFill/>
                  </a:tcPr>
                </a:tc>
                <a:tc>
                  <a:txBody>
                    <a:bodyPr/>
                    <a:lstStyle/>
                    <a:p>
                      <a:pPr algn="r"/>
                      <a:r>
                        <a:rPr lang="en-IN" sz="1500" b="0">
                          <a:solidFill>
                            <a:schemeClr val="tx1"/>
                          </a:solidFill>
                        </a:rPr>
                        <a:t>(100)</a:t>
                      </a:r>
                    </a:p>
                  </a:txBody>
                  <a:tcPr>
                    <a:noFill/>
                  </a:tcPr>
                </a:tc>
                <a:extLst>
                  <a:ext uri="{0D108BD9-81ED-4DB2-BD59-A6C34878D82A}">
                    <a16:rowId xmlns:a16="http://schemas.microsoft.com/office/drawing/2014/main" val="3625347624"/>
                  </a:ext>
                </a:extLst>
              </a:tr>
              <a:tr h="370840">
                <a:tc>
                  <a:txBody>
                    <a:bodyPr/>
                    <a:lstStyle/>
                    <a:p>
                      <a:r>
                        <a:rPr lang="en-IN" sz="1500" b="0">
                          <a:solidFill>
                            <a:schemeClr val="tx1"/>
                          </a:solidFill>
                        </a:rPr>
                        <a:t>US Consolidated Taxable Income</a:t>
                      </a:r>
                    </a:p>
                  </a:txBody>
                  <a:tcPr>
                    <a:noFill/>
                  </a:tcPr>
                </a:tc>
                <a:tc>
                  <a:txBody>
                    <a:bodyPr/>
                    <a:lstStyle/>
                    <a:p>
                      <a:pPr algn="r"/>
                      <a:r>
                        <a:rPr lang="en-IN" sz="1500" b="0">
                          <a:solidFill>
                            <a:schemeClr val="tx1"/>
                          </a:solidFill>
                        </a:rPr>
                        <a:t>Nil</a:t>
                      </a:r>
                    </a:p>
                  </a:txBody>
                  <a:tcPr>
                    <a:noFill/>
                  </a:tcPr>
                </a:tc>
                <a:extLst>
                  <a:ext uri="{0D108BD9-81ED-4DB2-BD59-A6C34878D82A}">
                    <a16:rowId xmlns:a16="http://schemas.microsoft.com/office/drawing/2014/main" val="1809825653"/>
                  </a:ext>
                </a:extLst>
              </a:tr>
            </a:tbl>
          </a:graphicData>
        </a:graphic>
      </p:graphicFrame>
      <p:graphicFrame>
        <p:nvGraphicFramePr>
          <p:cNvPr id="35" name="Table 34">
            <a:extLst>
              <a:ext uri="{FF2B5EF4-FFF2-40B4-BE49-F238E27FC236}">
                <a16:creationId xmlns:a16="http://schemas.microsoft.com/office/drawing/2014/main" id="{E1A86C0F-C775-440B-9817-38F20CB10DEC}"/>
              </a:ext>
            </a:extLst>
          </p:cNvPr>
          <p:cNvGraphicFramePr>
            <a:graphicFrameLocks noGrp="1"/>
          </p:cNvGraphicFramePr>
          <p:nvPr>
            <p:extLst>
              <p:ext uri="{D42A27DB-BD31-4B8C-83A1-F6EECF244321}">
                <p14:modId xmlns:p14="http://schemas.microsoft.com/office/powerpoint/2010/main" val="2214032884"/>
              </p:ext>
            </p:extLst>
          </p:nvPr>
        </p:nvGraphicFramePr>
        <p:xfrm>
          <a:off x="4860037" y="5318016"/>
          <a:ext cx="4105460" cy="1239520"/>
        </p:xfrm>
        <a:graphic>
          <a:graphicData uri="http://schemas.openxmlformats.org/drawingml/2006/table">
            <a:tbl>
              <a:tblPr firstRow="1" bandRow="1">
                <a:tableStyleId>{5C22544A-7EE6-4342-B048-85BDC9FD1C3A}</a:tableStyleId>
              </a:tblPr>
              <a:tblGrid>
                <a:gridCol w="3253265">
                  <a:extLst>
                    <a:ext uri="{9D8B030D-6E8A-4147-A177-3AD203B41FA5}">
                      <a16:colId xmlns:a16="http://schemas.microsoft.com/office/drawing/2014/main" val="676178130"/>
                    </a:ext>
                  </a:extLst>
                </a:gridCol>
                <a:gridCol w="852195">
                  <a:extLst>
                    <a:ext uri="{9D8B030D-6E8A-4147-A177-3AD203B41FA5}">
                      <a16:colId xmlns:a16="http://schemas.microsoft.com/office/drawing/2014/main" val="1405834951"/>
                    </a:ext>
                  </a:extLst>
                </a:gridCol>
              </a:tblGrid>
              <a:tr h="320040">
                <a:tc>
                  <a:txBody>
                    <a:bodyPr/>
                    <a:lstStyle/>
                    <a:p>
                      <a:r>
                        <a:rPr lang="en-IN" sz="1500" b="0">
                          <a:solidFill>
                            <a:schemeClr val="tx1"/>
                          </a:solidFill>
                        </a:rPr>
                        <a:t>Loss of Sub-Corp 2</a:t>
                      </a:r>
                    </a:p>
                  </a:txBody>
                  <a:tcPr>
                    <a:noFill/>
                  </a:tcPr>
                </a:tc>
                <a:tc>
                  <a:txBody>
                    <a:bodyPr/>
                    <a:lstStyle/>
                    <a:p>
                      <a:pPr algn="r"/>
                      <a:r>
                        <a:rPr lang="en-IN" sz="1500" b="0">
                          <a:solidFill>
                            <a:schemeClr val="tx1"/>
                          </a:solidFill>
                        </a:rPr>
                        <a:t>(100)</a:t>
                      </a:r>
                    </a:p>
                  </a:txBody>
                  <a:tcPr>
                    <a:noFill/>
                  </a:tcPr>
                </a:tc>
                <a:extLst>
                  <a:ext uri="{0D108BD9-81ED-4DB2-BD59-A6C34878D82A}">
                    <a16:rowId xmlns:a16="http://schemas.microsoft.com/office/drawing/2014/main" val="999178457"/>
                  </a:ext>
                </a:extLst>
              </a:tr>
              <a:tr h="370840">
                <a:tc>
                  <a:txBody>
                    <a:bodyPr/>
                    <a:lstStyle/>
                    <a:p>
                      <a:r>
                        <a:rPr lang="en-IN" sz="1500" b="0">
                          <a:solidFill>
                            <a:schemeClr val="tx1"/>
                          </a:solidFill>
                        </a:rPr>
                        <a:t>Profit of Sub-Corp 3</a:t>
                      </a:r>
                    </a:p>
                  </a:txBody>
                  <a:tcPr>
                    <a:noFill/>
                  </a:tcPr>
                </a:tc>
                <a:tc>
                  <a:txBody>
                    <a:bodyPr/>
                    <a:lstStyle/>
                    <a:p>
                      <a:pPr algn="r"/>
                      <a:r>
                        <a:rPr lang="en-IN" sz="1500" b="0">
                          <a:solidFill>
                            <a:schemeClr val="tx1"/>
                          </a:solidFill>
                        </a:rPr>
                        <a:t>100</a:t>
                      </a:r>
                    </a:p>
                  </a:txBody>
                  <a:tcPr>
                    <a:noFill/>
                  </a:tcPr>
                </a:tc>
                <a:extLst>
                  <a:ext uri="{0D108BD9-81ED-4DB2-BD59-A6C34878D82A}">
                    <a16:rowId xmlns:a16="http://schemas.microsoft.com/office/drawing/2014/main" val="2910808021"/>
                  </a:ext>
                </a:extLst>
              </a:tr>
              <a:tr h="548640">
                <a:tc>
                  <a:txBody>
                    <a:bodyPr/>
                    <a:lstStyle/>
                    <a:p>
                      <a:r>
                        <a:rPr lang="en-IN" sz="1500" b="0">
                          <a:solidFill>
                            <a:schemeClr val="tx1"/>
                          </a:solidFill>
                        </a:rPr>
                        <a:t>Country X - Consolidated Taxable Income</a:t>
                      </a:r>
                    </a:p>
                  </a:txBody>
                  <a:tcPr>
                    <a:noFill/>
                  </a:tcPr>
                </a:tc>
                <a:tc>
                  <a:txBody>
                    <a:bodyPr/>
                    <a:lstStyle/>
                    <a:p>
                      <a:pPr algn="r"/>
                      <a:r>
                        <a:rPr lang="en-IN" sz="1500" b="0">
                          <a:solidFill>
                            <a:schemeClr val="tx1"/>
                          </a:solidFill>
                        </a:rPr>
                        <a:t>Nil</a:t>
                      </a:r>
                    </a:p>
                  </a:txBody>
                  <a:tcPr>
                    <a:noFill/>
                  </a:tcPr>
                </a:tc>
                <a:extLst>
                  <a:ext uri="{0D108BD9-81ED-4DB2-BD59-A6C34878D82A}">
                    <a16:rowId xmlns:a16="http://schemas.microsoft.com/office/drawing/2014/main" val="1849438513"/>
                  </a:ext>
                </a:extLst>
              </a:tr>
            </a:tbl>
          </a:graphicData>
        </a:graphic>
      </p:graphicFrame>
    </p:spTree>
    <p:extLst>
      <p:ext uri="{BB962C8B-B14F-4D97-AF65-F5344CB8AC3E}">
        <p14:creationId xmlns:p14="http://schemas.microsoft.com/office/powerpoint/2010/main" val="6828619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667D9FE-4CCC-43AF-A7BA-52FB54A69172}"/>
              </a:ext>
            </a:extLst>
          </p:cNvPr>
          <p:cNvSpPr/>
          <p:nvPr/>
        </p:nvSpPr>
        <p:spPr>
          <a:xfrm>
            <a:off x="1293349" y="1280200"/>
            <a:ext cx="2868216" cy="4824536"/>
          </a:xfrm>
          <a:prstGeom prst="rect">
            <a:avLst/>
          </a:prstGeom>
          <a:solidFill>
            <a:schemeClr val="bg1"/>
          </a:solid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 name="Rectangle: Rounded Corners 1">
            <a:extLst>
              <a:ext uri="{FF2B5EF4-FFF2-40B4-BE49-F238E27FC236}">
                <a16:creationId xmlns:a16="http://schemas.microsoft.com/office/drawing/2014/main" id="{E8367A59-7A4A-48BC-A892-C2E1BE4233DE}"/>
              </a:ext>
            </a:extLst>
          </p:cNvPr>
          <p:cNvSpPr/>
          <p:nvPr/>
        </p:nvSpPr>
        <p:spPr>
          <a:xfrm>
            <a:off x="1584176" y="1496224"/>
            <a:ext cx="1368152" cy="86409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400" b="1">
                <a:solidFill>
                  <a:schemeClr val="tx1"/>
                </a:solidFill>
              </a:rPr>
              <a:t>P Co, UK</a:t>
            </a:r>
          </a:p>
        </p:txBody>
      </p:sp>
      <p:sp>
        <p:nvSpPr>
          <p:cNvPr id="3" name="Rectangle: Rounded Corners 2">
            <a:extLst>
              <a:ext uri="{FF2B5EF4-FFF2-40B4-BE49-F238E27FC236}">
                <a16:creationId xmlns:a16="http://schemas.microsoft.com/office/drawing/2014/main" id="{09E72DFE-4AA9-402A-987F-D462A5358824}"/>
              </a:ext>
            </a:extLst>
          </p:cNvPr>
          <p:cNvSpPr/>
          <p:nvPr/>
        </p:nvSpPr>
        <p:spPr>
          <a:xfrm>
            <a:off x="1547664" y="3152408"/>
            <a:ext cx="1440160" cy="86409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a:solidFill>
                  <a:schemeClr val="tx1"/>
                </a:solidFill>
              </a:rPr>
              <a:t>Sub Co 1</a:t>
            </a:r>
          </a:p>
          <a:p>
            <a:pPr algn="ctr"/>
            <a:r>
              <a:rPr lang="en-IN" b="1">
                <a:solidFill>
                  <a:schemeClr val="tx1"/>
                </a:solidFill>
              </a:rPr>
              <a:t>UK</a:t>
            </a:r>
          </a:p>
        </p:txBody>
      </p:sp>
      <p:sp>
        <p:nvSpPr>
          <p:cNvPr id="4" name="TextBox 3">
            <a:extLst>
              <a:ext uri="{FF2B5EF4-FFF2-40B4-BE49-F238E27FC236}">
                <a16:creationId xmlns:a16="http://schemas.microsoft.com/office/drawing/2014/main" id="{BE659CF2-20ED-42DE-B527-405E338C3CC2}"/>
              </a:ext>
            </a:extLst>
          </p:cNvPr>
          <p:cNvSpPr txBox="1"/>
          <p:nvPr/>
        </p:nvSpPr>
        <p:spPr>
          <a:xfrm>
            <a:off x="1763720" y="2576344"/>
            <a:ext cx="1512151" cy="292388"/>
          </a:xfrm>
          <a:prstGeom prst="rect">
            <a:avLst/>
          </a:prstGeom>
          <a:noFill/>
        </p:spPr>
        <p:txBody>
          <a:bodyPr wrap="square" rtlCol="0">
            <a:spAutoFit/>
          </a:bodyPr>
          <a:lstStyle/>
          <a:p>
            <a:pPr algn="ctr"/>
            <a:r>
              <a:rPr lang="en-IN" sz="1300"/>
              <a:t>100%</a:t>
            </a:r>
          </a:p>
        </p:txBody>
      </p:sp>
      <p:sp>
        <p:nvSpPr>
          <p:cNvPr id="5" name="Rectangle: Rounded Corners 4">
            <a:extLst>
              <a:ext uri="{FF2B5EF4-FFF2-40B4-BE49-F238E27FC236}">
                <a16:creationId xmlns:a16="http://schemas.microsoft.com/office/drawing/2014/main" id="{03022C66-C873-429B-8994-C6C99D378B7C}"/>
              </a:ext>
            </a:extLst>
          </p:cNvPr>
          <p:cNvSpPr/>
          <p:nvPr/>
        </p:nvSpPr>
        <p:spPr>
          <a:xfrm>
            <a:off x="5724128" y="2792368"/>
            <a:ext cx="1368152" cy="86409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600" b="1">
                <a:solidFill>
                  <a:schemeClr val="tx1"/>
                </a:solidFill>
              </a:rPr>
              <a:t>Non Resident Foreign Corp</a:t>
            </a:r>
          </a:p>
        </p:txBody>
      </p:sp>
      <p:cxnSp>
        <p:nvCxnSpPr>
          <p:cNvPr id="6" name="Straight Arrow Connector 5">
            <a:extLst>
              <a:ext uri="{FF2B5EF4-FFF2-40B4-BE49-F238E27FC236}">
                <a16:creationId xmlns:a16="http://schemas.microsoft.com/office/drawing/2014/main" id="{EDF64948-EE48-440E-A146-E9D4D8E0D2B2}"/>
              </a:ext>
            </a:extLst>
          </p:cNvPr>
          <p:cNvCxnSpPr>
            <a:cxnSpLocks/>
            <a:stCxn id="2" idx="3"/>
            <a:endCxn id="5" idx="0"/>
          </p:cNvCxnSpPr>
          <p:nvPr/>
        </p:nvCxnSpPr>
        <p:spPr>
          <a:xfrm>
            <a:off x="2952341" y="1928272"/>
            <a:ext cx="3455876" cy="86409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8963788C-1976-4C18-88EB-624B3F8FCDD8}"/>
              </a:ext>
            </a:extLst>
          </p:cNvPr>
          <p:cNvSpPr txBox="1"/>
          <p:nvPr/>
        </p:nvSpPr>
        <p:spPr>
          <a:xfrm rot="20736171">
            <a:off x="2111156" y="4559947"/>
            <a:ext cx="1512151" cy="292388"/>
          </a:xfrm>
          <a:prstGeom prst="rect">
            <a:avLst/>
          </a:prstGeom>
          <a:noFill/>
        </p:spPr>
        <p:txBody>
          <a:bodyPr wrap="square" rtlCol="0">
            <a:spAutoFit/>
          </a:bodyPr>
          <a:lstStyle/>
          <a:p>
            <a:pPr algn="ctr"/>
            <a:r>
              <a:rPr lang="en-IN" sz="1300"/>
              <a:t>100%</a:t>
            </a:r>
          </a:p>
        </p:txBody>
      </p:sp>
      <p:cxnSp>
        <p:nvCxnSpPr>
          <p:cNvPr id="9" name="Straight Arrow Connector 8">
            <a:extLst>
              <a:ext uri="{FF2B5EF4-FFF2-40B4-BE49-F238E27FC236}">
                <a16:creationId xmlns:a16="http://schemas.microsoft.com/office/drawing/2014/main" id="{DDD26D68-A78D-46E2-ACB5-4600AD9D6E1D}"/>
              </a:ext>
            </a:extLst>
          </p:cNvPr>
          <p:cNvCxnSpPr>
            <a:stCxn id="2" idx="2"/>
            <a:endCxn id="3" idx="0"/>
          </p:cNvCxnSpPr>
          <p:nvPr/>
        </p:nvCxnSpPr>
        <p:spPr>
          <a:xfrm flipH="1">
            <a:off x="2267757" y="2360320"/>
            <a:ext cx="508" cy="79208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44388ACE-60CC-47C2-A975-55A779B2C4F4}"/>
              </a:ext>
            </a:extLst>
          </p:cNvPr>
          <p:cNvCxnSpPr>
            <a:cxnSpLocks/>
            <a:stCxn id="5" idx="2"/>
            <a:endCxn id="25" idx="6"/>
          </p:cNvCxnSpPr>
          <p:nvPr/>
        </p:nvCxnSpPr>
        <p:spPr>
          <a:xfrm flipH="1">
            <a:off x="3923941" y="3656468"/>
            <a:ext cx="2484276" cy="59406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95B904F-D6E4-4046-BDCB-9DC792765E5E}"/>
              </a:ext>
            </a:extLst>
          </p:cNvPr>
          <p:cNvCxnSpPr>
            <a:cxnSpLocks/>
            <a:stCxn id="19" idx="1"/>
          </p:cNvCxnSpPr>
          <p:nvPr/>
        </p:nvCxnSpPr>
        <p:spPr>
          <a:xfrm flipH="1">
            <a:off x="4917160" y="1104827"/>
            <a:ext cx="14894" cy="4999923"/>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C76FE63C-AE3B-4114-B291-903C97A73DB1}"/>
              </a:ext>
            </a:extLst>
          </p:cNvPr>
          <p:cNvSpPr txBox="1"/>
          <p:nvPr/>
        </p:nvSpPr>
        <p:spPr>
          <a:xfrm>
            <a:off x="1293367" y="910868"/>
            <a:ext cx="2883097" cy="369332"/>
          </a:xfrm>
          <a:prstGeom prst="rect">
            <a:avLst/>
          </a:prstGeom>
          <a:noFill/>
        </p:spPr>
        <p:txBody>
          <a:bodyPr wrap="square" rtlCol="0">
            <a:spAutoFit/>
          </a:bodyPr>
          <a:lstStyle/>
          <a:p>
            <a:pPr algn="ctr"/>
            <a:r>
              <a:rPr lang="en-IN"/>
              <a:t>UK</a:t>
            </a:r>
          </a:p>
        </p:txBody>
      </p:sp>
      <p:sp>
        <p:nvSpPr>
          <p:cNvPr id="19" name="TextBox 18">
            <a:extLst>
              <a:ext uri="{FF2B5EF4-FFF2-40B4-BE49-F238E27FC236}">
                <a16:creationId xmlns:a16="http://schemas.microsoft.com/office/drawing/2014/main" id="{3E265020-1174-485D-AFCF-5DAD1FFE6E14}"/>
              </a:ext>
            </a:extLst>
          </p:cNvPr>
          <p:cNvSpPr txBox="1"/>
          <p:nvPr/>
        </p:nvSpPr>
        <p:spPr>
          <a:xfrm>
            <a:off x="4932055" y="920160"/>
            <a:ext cx="4163537" cy="369332"/>
          </a:xfrm>
          <a:prstGeom prst="rect">
            <a:avLst/>
          </a:prstGeom>
          <a:noFill/>
        </p:spPr>
        <p:txBody>
          <a:bodyPr wrap="square" rtlCol="0">
            <a:spAutoFit/>
          </a:bodyPr>
          <a:lstStyle/>
          <a:p>
            <a:pPr algn="ctr"/>
            <a:r>
              <a:rPr lang="en-IN"/>
              <a:t>Overseas </a:t>
            </a:r>
          </a:p>
        </p:txBody>
      </p:sp>
      <p:sp>
        <p:nvSpPr>
          <p:cNvPr id="23" name="Rectangle: Rounded Corners 22">
            <a:extLst>
              <a:ext uri="{FF2B5EF4-FFF2-40B4-BE49-F238E27FC236}">
                <a16:creationId xmlns:a16="http://schemas.microsoft.com/office/drawing/2014/main" id="{76A05099-9216-46B2-A1A5-AE6F52D1C124}"/>
              </a:ext>
            </a:extLst>
          </p:cNvPr>
          <p:cNvSpPr/>
          <p:nvPr/>
        </p:nvSpPr>
        <p:spPr>
          <a:xfrm>
            <a:off x="1547664" y="5024616"/>
            <a:ext cx="1440160" cy="86409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a:solidFill>
                  <a:schemeClr val="tx1"/>
                </a:solidFill>
              </a:rPr>
              <a:t>Sub Co 2</a:t>
            </a:r>
          </a:p>
          <a:p>
            <a:pPr algn="ctr"/>
            <a:r>
              <a:rPr lang="en-IN" b="1">
                <a:solidFill>
                  <a:schemeClr val="tx1"/>
                </a:solidFill>
              </a:rPr>
              <a:t>UK</a:t>
            </a:r>
          </a:p>
        </p:txBody>
      </p:sp>
      <p:sp>
        <p:nvSpPr>
          <p:cNvPr id="25" name="Oval 24">
            <a:extLst>
              <a:ext uri="{FF2B5EF4-FFF2-40B4-BE49-F238E27FC236}">
                <a16:creationId xmlns:a16="http://schemas.microsoft.com/office/drawing/2014/main" id="{1B7FBA39-3E03-494F-9B04-BB771321844E}"/>
              </a:ext>
            </a:extLst>
          </p:cNvPr>
          <p:cNvSpPr/>
          <p:nvPr/>
        </p:nvSpPr>
        <p:spPr>
          <a:xfrm>
            <a:off x="3131840" y="3836488"/>
            <a:ext cx="792088" cy="82809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a:solidFill>
                  <a:schemeClr val="tx1"/>
                </a:solidFill>
              </a:rPr>
              <a:t>UK PE</a:t>
            </a:r>
          </a:p>
        </p:txBody>
      </p:sp>
      <p:cxnSp>
        <p:nvCxnSpPr>
          <p:cNvPr id="29" name="Straight Arrow Connector 28">
            <a:extLst>
              <a:ext uri="{FF2B5EF4-FFF2-40B4-BE49-F238E27FC236}">
                <a16:creationId xmlns:a16="http://schemas.microsoft.com/office/drawing/2014/main" id="{8BA81D3D-7604-4F69-AD58-96963F382D4F}"/>
              </a:ext>
            </a:extLst>
          </p:cNvPr>
          <p:cNvCxnSpPr>
            <a:cxnSpLocks/>
            <a:stCxn id="25" idx="4"/>
            <a:endCxn id="23" idx="0"/>
          </p:cNvCxnSpPr>
          <p:nvPr/>
        </p:nvCxnSpPr>
        <p:spPr>
          <a:xfrm flipH="1">
            <a:off x="2267757" y="4664576"/>
            <a:ext cx="1260140" cy="36004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90C51C2B-3344-4078-B59E-A8DBFA8A20C4}"/>
              </a:ext>
            </a:extLst>
          </p:cNvPr>
          <p:cNvSpPr txBox="1"/>
          <p:nvPr/>
        </p:nvSpPr>
        <p:spPr>
          <a:xfrm rot="842064">
            <a:off x="3884212" y="2032960"/>
            <a:ext cx="1512151" cy="292388"/>
          </a:xfrm>
          <a:prstGeom prst="rect">
            <a:avLst/>
          </a:prstGeom>
          <a:noFill/>
        </p:spPr>
        <p:txBody>
          <a:bodyPr wrap="square" rtlCol="0">
            <a:spAutoFit/>
          </a:bodyPr>
          <a:lstStyle/>
          <a:p>
            <a:pPr algn="ctr"/>
            <a:r>
              <a:rPr lang="en-IN" sz="1300"/>
              <a:t>100%</a:t>
            </a:r>
          </a:p>
        </p:txBody>
      </p:sp>
      <p:sp>
        <p:nvSpPr>
          <p:cNvPr id="20" name="TextBox 19">
            <a:extLst>
              <a:ext uri="{FF2B5EF4-FFF2-40B4-BE49-F238E27FC236}">
                <a16:creationId xmlns:a16="http://schemas.microsoft.com/office/drawing/2014/main" id="{D7BCADDB-7A1A-5BED-F396-7B3BB88FC60B}"/>
              </a:ext>
            </a:extLst>
          </p:cNvPr>
          <p:cNvSpPr txBox="1"/>
          <p:nvPr/>
        </p:nvSpPr>
        <p:spPr>
          <a:xfrm>
            <a:off x="0" y="-22323"/>
            <a:ext cx="9144000" cy="507831"/>
          </a:xfrm>
          <a:prstGeom prst="rect">
            <a:avLst/>
          </a:prstGeom>
          <a:noFill/>
        </p:spPr>
        <p:txBody>
          <a:bodyPr wrap="square" rtlCol="0">
            <a:spAutoFit/>
          </a:bodyPr>
          <a:lstStyle/>
          <a:p>
            <a:r>
              <a:rPr lang="en-IN" sz="2700" b="1" dirty="0"/>
              <a:t>PE of a foreign subsidiary</a:t>
            </a:r>
          </a:p>
        </p:txBody>
      </p:sp>
    </p:spTree>
    <p:extLst>
      <p:ext uri="{BB962C8B-B14F-4D97-AF65-F5344CB8AC3E}">
        <p14:creationId xmlns:p14="http://schemas.microsoft.com/office/powerpoint/2010/main" val="103390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9FC3CE9-AE14-40A1-A4D9-9EAFB564C7CF}"/>
              </a:ext>
            </a:extLst>
          </p:cNvPr>
          <p:cNvSpPr/>
          <p:nvPr/>
        </p:nvSpPr>
        <p:spPr>
          <a:xfrm>
            <a:off x="300668" y="3833780"/>
            <a:ext cx="8352928" cy="2222961"/>
          </a:xfrm>
          <a:prstGeom prst="rect">
            <a:avLst/>
          </a:prstGeom>
          <a:solidFill>
            <a:schemeClr val="bg1"/>
          </a:solid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3" name="Straight Connector 2">
            <a:extLst>
              <a:ext uri="{FF2B5EF4-FFF2-40B4-BE49-F238E27FC236}">
                <a16:creationId xmlns:a16="http://schemas.microsoft.com/office/drawing/2014/main" id="{09F2B79C-3AF8-4434-B3FE-61EC121C71F3}"/>
              </a:ext>
            </a:extLst>
          </p:cNvPr>
          <p:cNvCxnSpPr>
            <a:cxnSpLocks/>
          </p:cNvCxnSpPr>
          <p:nvPr/>
        </p:nvCxnSpPr>
        <p:spPr>
          <a:xfrm>
            <a:off x="156652" y="3104413"/>
            <a:ext cx="8712968" cy="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B0942203-CDEA-4A3B-9C36-E5478F2AD0CF}"/>
              </a:ext>
            </a:extLst>
          </p:cNvPr>
          <p:cNvSpPr/>
          <p:nvPr/>
        </p:nvSpPr>
        <p:spPr>
          <a:xfrm>
            <a:off x="3325004" y="584133"/>
            <a:ext cx="2304256" cy="108012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a:solidFill>
                  <a:schemeClr val="tx1"/>
                </a:solidFill>
              </a:rPr>
              <a:t>EU Parent Company</a:t>
            </a:r>
          </a:p>
        </p:txBody>
      </p:sp>
      <p:sp>
        <p:nvSpPr>
          <p:cNvPr id="5" name="TextBox 4">
            <a:extLst>
              <a:ext uri="{FF2B5EF4-FFF2-40B4-BE49-F238E27FC236}">
                <a16:creationId xmlns:a16="http://schemas.microsoft.com/office/drawing/2014/main" id="{FAE0FE4D-6BD7-42B4-B888-82D8A38A558A}"/>
              </a:ext>
            </a:extLst>
          </p:cNvPr>
          <p:cNvSpPr txBox="1"/>
          <p:nvPr/>
        </p:nvSpPr>
        <p:spPr>
          <a:xfrm>
            <a:off x="516692" y="3239137"/>
            <a:ext cx="1368152" cy="369332"/>
          </a:xfrm>
          <a:prstGeom prst="rect">
            <a:avLst/>
          </a:prstGeom>
          <a:noFill/>
        </p:spPr>
        <p:txBody>
          <a:bodyPr wrap="square" rtlCol="0">
            <a:spAutoFit/>
          </a:bodyPr>
          <a:lstStyle/>
          <a:p>
            <a:pPr algn="ctr"/>
            <a:r>
              <a:rPr lang="en-IN" b="1"/>
              <a:t>France</a:t>
            </a:r>
          </a:p>
        </p:txBody>
      </p:sp>
      <p:sp>
        <p:nvSpPr>
          <p:cNvPr id="6" name="TextBox 5">
            <a:extLst>
              <a:ext uri="{FF2B5EF4-FFF2-40B4-BE49-F238E27FC236}">
                <a16:creationId xmlns:a16="http://schemas.microsoft.com/office/drawing/2014/main" id="{9711C2DA-7453-4F89-90D7-A25A46FF69A1}"/>
              </a:ext>
            </a:extLst>
          </p:cNvPr>
          <p:cNvSpPr txBox="1"/>
          <p:nvPr/>
        </p:nvSpPr>
        <p:spPr>
          <a:xfrm>
            <a:off x="516692" y="2600357"/>
            <a:ext cx="1368152" cy="369332"/>
          </a:xfrm>
          <a:prstGeom prst="rect">
            <a:avLst/>
          </a:prstGeom>
          <a:noFill/>
        </p:spPr>
        <p:txBody>
          <a:bodyPr wrap="square" rtlCol="0">
            <a:spAutoFit/>
          </a:bodyPr>
          <a:lstStyle/>
          <a:p>
            <a:pPr algn="ctr"/>
            <a:r>
              <a:rPr lang="en-IN" b="1"/>
              <a:t>EU / EEA</a:t>
            </a:r>
          </a:p>
        </p:txBody>
      </p:sp>
      <p:sp>
        <p:nvSpPr>
          <p:cNvPr id="7" name="Rectangle 6">
            <a:extLst>
              <a:ext uri="{FF2B5EF4-FFF2-40B4-BE49-F238E27FC236}">
                <a16:creationId xmlns:a16="http://schemas.microsoft.com/office/drawing/2014/main" id="{BBD25B06-554E-4499-A5D9-BF0E528CE820}"/>
              </a:ext>
            </a:extLst>
          </p:cNvPr>
          <p:cNvSpPr/>
          <p:nvPr/>
        </p:nvSpPr>
        <p:spPr>
          <a:xfrm>
            <a:off x="588700" y="4616581"/>
            <a:ext cx="2304256" cy="108012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a:solidFill>
                  <a:schemeClr val="tx1"/>
                </a:solidFill>
              </a:rPr>
              <a:t>Sub 1 - France</a:t>
            </a:r>
          </a:p>
        </p:txBody>
      </p:sp>
      <p:sp>
        <p:nvSpPr>
          <p:cNvPr id="8" name="Rectangle 7">
            <a:extLst>
              <a:ext uri="{FF2B5EF4-FFF2-40B4-BE49-F238E27FC236}">
                <a16:creationId xmlns:a16="http://schemas.microsoft.com/office/drawing/2014/main" id="{D1A35091-F3D6-4B15-A8C9-18E6956FC991}"/>
              </a:ext>
            </a:extLst>
          </p:cNvPr>
          <p:cNvSpPr/>
          <p:nvPr/>
        </p:nvSpPr>
        <p:spPr>
          <a:xfrm>
            <a:off x="3325004" y="4616581"/>
            <a:ext cx="2304256" cy="108012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a:solidFill>
                  <a:schemeClr val="tx1"/>
                </a:solidFill>
              </a:rPr>
              <a:t>Sub 2 - France</a:t>
            </a:r>
          </a:p>
        </p:txBody>
      </p:sp>
      <p:sp>
        <p:nvSpPr>
          <p:cNvPr id="9" name="Rectangle 8">
            <a:extLst>
              <a:ext uri="{FF2B5EF4-FFF2-40B4-BE49-F238E27FC236}">
                <a16:creationId xmlns:a16="http://schemas.microsoft.com/office/drawing/2014/main" id="{718413E5-3AB3-443A-B979-856B2407D255}"/>
              </a:ext>
            </a:extLst>
          </p:cNvPr>
          <p:cNvSpPr/>
          <p:nvPr/>
        </p:nvSpPr>
        <p:spPr>
          <a:xfrm>
            <a:off x="6133316" y="4616581"/>
            <a:ext cx="2304256" cy="108012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a:solidFill>
                  <a:schemeClr val="tx1"/>
                </a:solidFill>
              </a:rPr>
              <a:t>Sub 3 - France</a:t>
            </a:r>
          </a:p>
        </p:txBody>
      </p:sp>
      <p:cxnSp>
        <p:nvCxnSpPr>
          <p:cNvPr id="11" name="Straight Arrow Connector 10">
            <a:extLst>
              <a:ext uri="{FF2B5EF4-FFF2-40B4-BE49-F238E27FC236}">
                <a16:creationId xmlns:a16="http://schemas.microsoft.com/office/drawing/2014/main" id="{99AD48C2-127B-4495-8A46-E6808923DE5A}"/>
              </a:ext>
            </a:extLst>
          </p:cNvPr>
          <p:cNvCxnSpPr>
            <a:stCxn id="4" idx="2"/>
            <a:endCxn id="7" idx="0"/>
          </p:cNvCxnSpPr>
          <p:nvPr/>
        </p:nvCxnSpPr>
        <p:spPr>
          <a:xfrm flipH="1">
            <a:off x="1740828" y="1664253"/>
            <a:ext cx="2736304" cy="295232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5B82FF76-4B1F-4BB8-99A1-37035B7020E9}"/>
              </a:ext>
            </a:extLst>
          </p:cNvPr>
          <p:cNvCxnSpPr>
            <a:cxnSpLocks/>
            <a:stCxn id="4" idx="2"/>
            <a:endCxn id="8" idx="0"/>
          </p:cNvCxnSpPr>
          <p:nvPr/>
        </p:nvCxnSpPr>
        <p:spPr>
          <a:xfrm>
            <a:off x="4477132" y="1664253"/>
            <a:ext cx="0" cy="295232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B366CFED-D111-408F-9439-A8FCCAB4721B}"/>
              </a:ext>
            </a:extLst>
          </p:cNvPr>
          <p:cNvCxnSpPr>
            <a:stCxn id="4" idx="2"/>
            <a:endCxn id="9" idx="0"/>
          </p:cNvCxnSpPr>
          <p:nvPr/>
        </p:nvCxnSpPr>
        <p:spPr>
          <a:xfrm>
            <a:off x="4477132" y="1664253"/>
            <a:ext cx="2808312" cy="295232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F496E6A7-FE67-4AE8-9F02-79A78FD23AA1}"/>
              </a:ext>
            </a:extLst>
          </p:cNvPr>
          <p:cNvSpPr txBox="1"/>
          <p:nvPr/>
        </p:nvSpPr>
        <p:spPr>
          <a:xfrm>
            <a:off x="1956852" y="3455171"/>
            <a:ext cx="864096" cy="369332"/>
          </a:xfrm>
          <a:prstGeom prst="rect">
            <a:avLst/>
          </a:prstGeom>
          <a:noFill/>
        </p:spPr>
        <p:txBody>
          <a:bodyPr wrap="square" rtlCol="0">
            <a:spAutoFit/>
          </a:bodyPr>
          <a:lstStyle/>
          <a:p>
            <a:pPr algn="ctr"/>
            <a:r>
              <a:rPr lang="en-IN"/>
              <a:t>95%</a:t>
            </a:r>
          </a:p>
        </p:txBody>
      </p:sp>
      <p:sp>
        <p:nvSpPr>
          <p:cNvPr id="18" name="TextBox 17">
            <a:extLst>
              <a:ext uri="{FF2B5EF4-FFF2-40B4-BE49-F238E27FC236}">
                <a16:creationId xmlns:a16="http://schemas.microsoft.com/office/drawing/2014/main" id="{B81BF7B0-07E2-4467-9D5D-032D4AD0562D}"/>
              </a:ext>
            </a:extLst>
          </p:cNvPr>
          <p:cNvSpPr txBox="1"/>
          <p:nvPr/>
        </p:nvSpPr>
        <p:spPr>
          <a:xfrm>
            <a:off x="3901068" y="3464453"/>
            <a:ext cx="864096" cy="369332"/>
          </a:xfrm>
          <a:prstGeom prst="rect">
            <a:avLst/>
          </a:prstGeom>
          <a:noFill/>
        </p:spPr>
        <p:txBody>
          <a:bodyPr wrap="square" rtlCol="0">
            <a:spAutoFit/>
          </a:bodyPr>
          <a:lstStyle/>
          <a:p>
            <a:pPr algn="ctr"/>
            <a:r>
              <a:rPr lang="en-IN"/>
              <a:t>95%</a:t>
            </a:r>
          </a:p>
        </p:txBody>
      </p:sp>
      <p:sp>
        <p:nvSpPr>
          <p:cNvPr id="19" name="TextBox 18">
            <a:extLst>
              <a:ext uri="{FF2B5EF4-FFF2-40B4-BE49-F238E27FC236}">
                <a16:creationId xmlns:a16="http://schemas.microsoft.com/office/drawing/2014/main" id="{FAF478B9-70C2-4E80-9A4B-79C7279EF0C0}"/>
              </a:ext>
            </a:extLst>
          </p:cNvPr>
          <p:cNvSpPr txBox="1"/>
          <p:nvPr/>
        </p:nvSpPr>
        <p:spPr>
          <a:xfrm>
            <a:off x="5701268" y="3464453"/>
            <a:ext cx="864096" cy="369332"/>
          </a:xfrm>
          <a:prstGeom prst="rect">
            <a:avLst/>
          </a:prstGeom>
          <a:noFill/>
        </p:spPr>
        <p:txBody>
          <a:bodyPr wrap="square" rtlCol="0">
            <a:spAutoFit/>
          </a:bodyPr>
          <a:lstStyle/>
          <a:p>
            <a:pPr algn="ctr"/>
            <a:r>
              <a:rPr lang="en-IN"/>
              <a:t>95%</a:t>
            </a:r>
          </a:p>
        </p:txBody>
      </p:sp>
      <p:sp>
        <p:nvSpPr>
          <p:cNvPr id="22" name="TextBox 21">
            <a:extLst>
              <a:ext uri="{FF2B5EF4-FFF2-40B4-BE49-F238E27FC236}">
                <a16:creationId xmlns:a16="http://schemas.microsoft.com/office/drawing/2014/main" id="{B51A0D2A-F3D2-A239-8F6A-8D2F0D261211}"/>
              </a:ext>
            </a:extLst>
          </p:cNvPr>
          <p:cNvSpPr txBox="1"/>
          <p:nvPr/>
        </p:nvSpPr>
        <p:spPr>
          <a:xfrm>
            <a:off x="0" y="-22323"/>
            <a:ext cx="9144000" cy="507831"/>
          </a:xfrm>
          <a:prstGeom prst="rect">
            <a:avLst/>
          </a:prstGeom>
          <a:noFill/>
        </p:spPr>
        <p:txBody>
          <a:bodyPr wrap="square" rtlCol="0">
            <a:spAutoFit/>
          </a:bodyPr>
          <a:lstStyle/>
          <a:p>
            <a:r>
              <a:rPr lang="en-IN" sz="2700" b="1" dirty="0"/>
              <a:t>Horizontal Group in France</a:t>
            </a:r>
          </a:p>
        </p:txBody>
      </p:sp>
    </p:spTree>
    <p:extLst>
      <p:ext uri="{BB962C8B-B14F-4D97-AF65-F5344CB8AC3E}">
        <p14:creationId xmlns:p14="http://schemas.microsoft.com/office/powerpoint/2010/main" val="3549220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9FC3CE9-AE14-40A1-A4D9-9EAFB564C7CF}"/>
              </a:ext>
            </a:extLst>
          </p:cNvPr>
          <p:cNvSpPr/>
          <p:nvPr/>
        </p:nvSpPr>
        <p:spPr>
          <a:xfrm>
            <a:off x="323528" y="3879501"/>
            <a:ext cx="8352928" cy="2246980"/>
          </a:xfrm>
          <a:prstGeom prst="rect">
            <a:avLst/>
          </a:prstGeom>
          <a:solidFill>
            <a:schemeClr val="bg1"/>
          </a:solidFill>
          <a:ln w="285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3" name="Straight Connector 2">
            <a:extLst>
              <a:ext uri="{FF2B5EF4-FFF2-40B4-BE49-F238E27FC236}">
                <a16:creationId xmlns:a16="http://schemas.microsoft.com/office/drawing/2014/main" id="{09F2B79C-3AF8-4434-B3FE-61EC121C71F3}"/>
              </a:ext>
            </a:extLst>
          </p:cNvPr>
          <p:cNvCxnSpPr>
            <a:cxnSpLocks/>
          </p:cNvCxnSpPr>
          <p:nvPr/>
        </p:nvCxnSpPr>
        <p:spPr>
          <a:xfrm>
            <a:off x="179512" y="3150133"/>
            <a:ext cx="8712968" cy="0"/>
          </a:xfrm>
          <a:prstGeom prst="line">
            <a:avLst/>
          </a:prstGeom>
          <a:ln w="28575">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B0942203-CDEA-4A3B-9C36-E5478F2AD0CF}"/>
              </a:ext>
            </a:extLst>
          </p:cNvPr>
          <p:cNvSpPr/>
          <p:nvPr/>
        </p:nvSpPr>
        <p:spPr>
          <a:xfrm>
            <a:off x="3635896" y="485825"/>
            <a:ext cx="1656184" cy="576045"/>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a:solidFill>
                  <a:schemeClr val="tx1"/>
                </a:solidFill>
              </a:rPr>
              <a:t>EU Parent Company</a:t>
            </a:r>
          </a:p>
        </p:txBody>
      </p:sp>
      <p:sp>
        <p:nvSpPr>
          <p:cNvPr id="5" name="TextBox 4">
            <a:extLst>
              <a:ext uri="{FF2B5EF4-FFF2-40B4-BE49-F238E27FC236}">
                <a16:creationId xmlns:a16="http://schemas.microsoft.com/office/drawing/2014/main" id="{FAE0FE4D-6BD7-42B4-B888-82D8A38A558A}"/>
              </a:ext>
            </a:extLst>
          </p:cNvPr>
          <p:cNvSpPr txBox="1"/>
          <p:nvPr/>
        </p:nvSpPr>
        <p:spPr>
          <a:xfrm>
            <a:off x="179512" y="3284857"/>
            <a:ext cx="1368152" cy="369332"/>
          </a:xfrm>
          <a:prstGeom prst="rect">
            <a:avLst/>
          </a:prstGeom>
          <a:noFill/>
        </p:spPr>
        <p:txBody>
          <a:bodyPr wrap="square" rtlCol="0">
            <a:spAutoFit/>
          </a:bodyPr>
          <a:lstStyle/>
          <a:p>
            <a:pPr algn="ctr"/>
            <a:r>
              <a:rPr lang="en-IN" b="1"/>
              <a:t>Italy</a:t>
            </a:r>
          </a:p>
        </p:txBody>
      </p:sp>
      <p:sp>
        <p:nvSpPr>
          <p:cNvPr id="6" name="TextBox 5">
            <a:extLst>
              <a:ext uri="{FF2B5EF4-FFF2-40B4-BE49-F238E27FC236}">
                <a16:creationId xmlns:a16="http://schemas.microsoft.com/office/drawing/2014/main" id="{9711C2DA-7453-4F89-90D7-A25A46FF69A1}"/>
              </a:ext>
            </a:extLst>
          </p:cNvPr>
          <p:cNvSpPr txBox="1"/>
          <p:nvPr/>
        </p:nvSpPr>
        <p:spPr>
          <a:xfrm>
            <a:off x="107504" y="2646077"/>
            <a:ext cx="1368152" cy="369332"/>
          </a:xfrm>
          <a:prstGeom prst="rect">
            <a:avLst/>
          </a:prstGeom>
          <a:noFill/>
        </p:spPr>
        <p:txBody>
          <a:bodyPr wrap="square" rtlCol="0">
            <a:spAutoFit/>
          </a:bodyPr>
          <a:lstStyle/>
          <a:p>
            <a:pPr algn="ctr"/>
            <a:r>
              <a:rPr lang="en-IN" b="1"/>
              <a:t>EU / EEA</a:t>
            </a:r>
          </a:p>
        </p:txBody>
      </p:sp>
      <p:sp>
        <p:nvSpPr>
          <p:cNvPr id="7" name="Rectangle 6">
            <a:extLst>
              <a:ext uri="{FF2B5EF4-FFF2-40B4-BE49-F238E27FC236}">
                <a16:creationId xmlns:a16="http://schemas.microsoft.com/office/drawing/2014/main" id="{BBD25B06-554E-4499-A5D9-BF0E528CE820}"/>
              </a:ext>
            </a:extLst>
          </p:cNvPr>
          <p:cNvSpPr/>
          <p:nvPr/>
        </p:nvSpPr>
        <p:spPr>
          <a:xfrm>
            <a:off x="1187624" y="4662319"/>
            <a:ext cx="1728192" cy="87306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a:solidFill>
                  <a:schemeClr val="tx1"/>
                </a:solidFill>
              </a:rPr>
              <a:t>PE 1 - Italy</a:t>
            </a:r>
          </a:p>
        </p:txBody>
      </p:sp>
      <p:sp>
        <p:nvSpPr>
          <p:cNvPr id="8" name="Rectangle 7">
            <a:extLst>
              <a:ext uri="{FF2B5EF4-FFF2-40B4-BE49-F238E27FC236}">
                <a16:creationId xmlns:a16="http://schemas.microsoft.com/office/drawing/2014/main" id="{D1A35091-F3D6-4B15-A8C9-18E6956FC991}"/>
              </a:ext>
            </a:extLst>
          </p:cNvPr>
          <p:cNvSpPr/>
          <p:nvPr/>
        </p:nvSpPr>
        <p:spPr>
          <a:xfrm>
            <a:off x="3563885" y="4662306"/>
            <a:ext cx="1728192" cy="84552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a:solidFill>
                  <a:schemeClr val="tx1"/>
                </a:solidFill>
              </a:rPr>
              <a:t>PE 2 -Italy</a:t>
            </a:r>
          </a:p>
        </p:txBody>
      </p:sp>
      <p:sp>
        <p:nvSpPr>
          <p:cNvPr id="9" name="Rectangle 8">
            <a:extLst>
              <a:ext uri="{FF2B5EF4-FFF2-40B4-BE49-F238E27FC236}">
                <a16:creationId xmlns:a16="http://schemas.microsoft.com/office/drawing/2014/main" id="{718413E5-3AB3-443A-B979-856B2407D255}"/>
              </a:ext>
            </a:extLst>
          </p:cNvPr>
          <p:cNvSpPr/>
          <p:nvPr/>
        </p:nvSpPr>
        <p:spPr>
          <a:xfrm>
            <a:off x="6084184" y="4662306"/>
            <a:ext cx="1728183" cy="84552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a:solidFill>
                  <a:schemeClr val="tx1"/>
                </a:solidFill>
              </a:rPr>
              <a:t>PE 3 - Italy</a:t>
            </a:r>
          </a:p>
        </p:txBody>
      </p:sp>
      <p:cxnSp>
        <p:nvCxnSpPr>
          <p:cNvPr id="11" name="Straight Arrow Connector 10">
            <a:extLst>
              <a:ext uri="{FF2B5EF4-FFF2-40B4-BE49-F238E27FC236}">
                <a16:creationId xmlns:a16="http://schemas.microsoft.com/office/drawing/2014/main" id="{99AD48C2-127B-4495-8A46-E6808923DE5A}"/>
              </a:ext>
            </a:extLst>
          </p:cNvPr>
          <p:cNvCxnSpPr>
            <a:cxnSpLocks/>
            <a:stCxn id="4" idx="2"/>
            <a:endCxn id="22" idx="0"/>
          </p:cNvCxnSpPr>
          <p:nvPr/>
        </p:nvCxnSpPr>
        <p:spPr>
          <a:xfrm flipH="1">
            <a:off x="2051733" y="1061870"/>
            <a:ext cx="2412268" cy="79210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5B82FF76-4B1F-4BB8-99A1-37035B7020E9}"/>
              </a:ext>
            </a:extLst>
          </p:cNvPr>
          <p:cNvCxnSpPr>
            <a:cxnSpLocks/>
            <a:stCxn id="4" idx="2"/>
            <a:endCxn id="33" idx="0"/>
          </p:cNvCxnSpPr>
          <p:nvPr/>
        </p:nvCxnSpPr>
        <p:spPr>
          <a:xfrm flipH="1">
            <a:off x="4427997" y="1061870"/>
            <a:ext cx="36004" cy="79210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B366CFED-D111-408F-9439-A8FCCAB4721B}"/>
              </a:ext>
            </a:extLst>
          </p:cNvPr>
          <p:cNvCxnSpPr>
            <a:cxnSpLocks/>
            <a:stCxn id="4" idx="2"/>
            <a:endCxn id="35" idx="0"/>
          </p:cNvCxnSpPr>
          <p:nvPr/>
        </p:nvCxnSpPr>
        <p:spPr>
          <a:xfrm>
            <a:off x="4464001" y="1061870"/>
            <a:ext cx="2484276" cy="79210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C0620E9F-C737-4A19-AF98-5D84C79AA878}"/>
              </a:ext>
            </a:extLst>
          </p:cNvPr>
          <p:cNvSpPr/>
          <p:nvPr/>
        </p:nvSpPr>
        <p:spPr>
          <a:xfrm>
            <a:off x="1187624" y="1853972"/>
            <a:ext cx="1728192" cy="72011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a:solidFill>
                  <a:schemeClr val="tx1"/>
                </a:solidFill>
              </a:rPr>
              <a:t>EU Sub Co 1</a:t>
            </a:r>
          </a:p>
        </p:txBody>
      </p:sp>
      <p:sp>
        <p:nvSpPr>
          <p:cNvPr id="33" name="Rectangle 32">
            <a:extLst>
              <a:ext uri="{FF2B5EF4-FFF2-40B4-BE49-F238E27FC236}">
                <a16:creationId xmlns:a16="http://schemas.microsoft.com/office/drawing/2014/main" id="{E54FD9D5-434B-481C-B6BA-3CC8B0DB8F25}"/>
              </a:ext>
            </a:extLst>
          </p:cNvPr>
          <p:cNvSpPr/>
          <p:nvPr/>
        </p:nvSpPr>
        <p:spPr>
          <a:xfrm>
            <a:off x="3563888" y="1853972"/>
            <a:ext cx="1728192" cy="72011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a:solidFill>
                  <a:schemeClr val="tx1"/>
                </a:solidFill>
              </a:rPr>
              <a:t>EU Sub Co 2</a:t>
            </a:r>
          </a:p>
        </p:txBody>
      </p:sp>
      <p:sp>
        <p:nvSpPr>
          <p:cNvPr id="35" name="Rectangle 34">
            <a:extLst>
              <a:ext uri="{FF2B5EF4-FFF2-40B4-BE49-F238E27FC236}">
                <a16:creationId xmlns:a16="http://schemas.microsoft.com/office/drawing/2014/main" id="{C60C15EC-1B94-451E-B1B2-93CB26D69856}"/>
              </a:ext>
            </a:extLst>
          </p:cNvPr>
          <p:cNvSpPr/>
          <p:nvPr/>
        </p:nvSpPr>
        <p:spPr>
          <a:xfrm>
            <a:off x="6084168" y="1853972"/>
            <a:ext cx="1728192" cy="72011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a:solidFill>
                  <a:schemeClr val="tx1"/>
                </a:solidFill>
              </a:rPr>
              <a:t>EU Sub Co 3</a:t>
            </a:r>
          </a:p>
        </p:txBody>
      </p:sp>
      <p:sp>
        <p:nvSpPr>
          <p:cNvPr id="39" name="TextBox 38">
            <a:extLst>
              <a:ext uri="{FF2B5EF4-FFF2-40B4-BE49-F238E27FC236}">
                <a16:creationId xmlns:a16="http://schemas.microsoft.com/office/drawing/2014/main" id="{0974394E-46E6-4554-AE9D-3C894A140797}"/>
              </a:ext>
            </a:extLst>
          </p:cNvPr>
          <p:cNvSpPr txBox="1"/>
          <p:nvPr/>
        </p:nvSpPr>
        <p:spPr>
          <a:xfrm>
            <a:off x="2339752" y="1124610"/>
            <a:ext cx="864096" cy="369332"/>
          </a:xfrm>
          <a:prstGeom prst="rect">
            <a:avLst/>
          </a:prstGeom>
          <a:noFill/>
        </p:spPr>
        <p:txBody>
          <a:bodyPr wrap="square" rtlCol="0">
            <a:spAutoFit/>
          </a:bodyPr>
          <a:lstStyle/>
          <a:p>
            <a:pPr algn="ctr"/>
            <a:r>
              <a:rPr lang="en-IN"/>
              <a:t>100%</a:t>
            </a:r>
          </a:p>
        </p:txBody>
      </p:sp>
      <p:sp>
        <p:nvSpPr>
          <p:cNvPr id="40" name="TextBox 39">
            <a:extLst>
              <a:ext uri="{FF2B5EF4-FFF2-40B4-BE49-F238E27FC236}">
                <a16:creationId xmlns:a16="http://schemas.microsoft.com/office/drawing/2014/main" id="{9CD75616-9B49-453F-B589-B3A678E795D2}"/>
              </a:ext>
            </a:extLst>
          </p:cNvPr>
          <p:cNvSpPr txBox="1"/>
          <p:nvPr/>
        </p:nvSpPr>
        <p:spPr>
          <a:xfrm>
            <a:off x="3779912" y="1277010"/>
            <a:ext cx="864096" cy="369332"/>
          </a:xfrm>
          <a:prstGeom prst="rect">
            <a:avLst/>
          </a:prstGeom>
          <a:noFill/>
        </p:spPr>
        <p:txBody>
          <a:bodyPr wrap="square" rtlCol="0">
            <a:spAutoFit/>
          </a:bodyPr>
          <a:lstStyle/>
          <a:p>
            <a:pPr algn="ctr"/>
            <a:r>
              <a:rPr lang="en-IN"/>
              <a:t>100%</a:t>
            </a:r>
          </a:p>
        </p:txBody>
      </p:sp>
      <p:sp>
        <p:nvSpPr>
          <p:cNvPr id="41" name="TextBox 40">
            <a:extLst>
              <a:ext uri="{FF2B5EF4-FFF2-40B4-BE49-F238E27FC236}">
                <a16:creationId xmlns:a16="http://schemas.microsoft.com/office/drawing/2014/main" id="{A0860160-32D2-4BCE-BEB5-5D7CD7A7425D}"/>
              </a:ext>
            </a:extLst>
          </p:cNvPr>
          <p:cNvSpPr txBox="1"/>
          <p:nvPr/>
        </p:nvSpPr>
        <p:spPr>
          <a:xfrm>
            <a:off x="5868144" y="1205902"/>
            <a:ext cx="864096" cy="369332"/>
          </a:xfrm>
          <a:prstGeom prst="rect">
            <a:avLst/>
          </a:prstGeom>
          <a:noFill/>
        </p:spPr>
        <p:txBody>
          <a:bodyPr wrap="square" rtlCol="0">
            <a:spAutoFit/>
          </a:bodyPr>
          <a:lstStyle/>
          <a:p>
            <a:pPr algn="ctr"/>
            <a:r>
              <a:rPr lang="en-IN"/>
              <a:t>100%</a:t>
            </a:r>
          </a:p>
        </p:txBody>
      </p:sp>
      <p:cxnSp>
        <p:nvCxnSpPr>
          <p:cNvPr id="42" name="Straight Arrow Connector 41">
            <a:extLst>
              <a:ext uri="{FF2B5EF4-FFF2-40B4-BE49-F238E27FC236}">
                <a16:creationId xmlns:a16="http://schemas.microsoft.com/office/drawing/2014/main" id="{DA3825CA-7D01-4DDE-915B-C00AA60D0746}"/>
              </a:ext>
            </a:extLst>
          </p:cNvPr>
          <p:cNvCxnSpPr>
            <a:cxnSpLocks/>
            <a:stCxn id="22" idx="2"/>
            <a:endCxn id="7" idx="0"/>
          </p:cNvCxnSpPr>
          <p:nvPr/>
        </p:nvCxnSpPr>
        <p:spPr>
          <a:xfrm>
            <a:off x="2051720" y="2574102"/>
            <a:ext cx="0" cy="208821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a:extLst>
              <a:ext uri="{FF2B5EF4-FFF2-40B4-BE49-F238E27FC236}">
                <a16:creationId xmlns:a16="http://schemas.microsoft.com/office/drawing/2014/main" id="{546D2AF1-DA7C-4971-A771-180D2A825D91}"/>
              </a:ext>
            </a:extLst>
          </p:cNvPr>
          <p:cNvCxnSpPr>
            <a:cxnSpLocks/>
            <a:stCxn id="33" idx="2"/>
            <a:endCxn id="8" idx="0"/>
          </p:cNvCxnSpPr>
          <p:nvPr/>
        </p:nvCxnSpPr>
        <p:spPr>
          <a:xfrm flipH="1">
            <a:off x="4427986" y="2574102"/>
            <a:ext cx="3" cy="208821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FC4041B7-1159-44A2-815B-49E05F2A9B5C}"/>
              </a:ext>
            </a:extLst>
          </p:cNvPr>
          <p:cNvCxnSpPr>
            <a:cxnSpLocks/>
          </p:cNvCxnSpPr>
          <p:nvPr/>
        </p:nvCxnSpPr>
        <p:spPr>
          <a:xfrm flipH="1">
            <a:off x="6876261" y="2574070"/>
            <a:ext cx="3" cy="208821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6E23FB4A-1BDA-B20A-EA58-8D967B638F88}"/>
              </a:ext>
            </a:extLst>
          </p:cNvPr>
          <p:cNvSpPr txBox="1"/>
          <p:nvPr/>
        </p:nvSpPr>
        <p:spPr>
          <a:xfrm>
            <a:off x="0" y="-22323"/>
            <a:ext cx="9144000" cy="507831"/>
          </a:xfrm>
          <a:prstGeom prst="rect">
            <a:avLst/>
          </a:prstGeom>
          <a:noFill/>
        </p:spPr>
        <p:txBody>
          <a:bodyPr wrap="square" rtlCol="0">
            <a:spAutoFit/>
          </a:bodyPr>
          <a:lstStyle/>
          <a:p>
            <a:r>
              <a:rPr lang="en-IN" sz="2700" b="1" dirty="0"/>
              <a:t>Horizontal Group of PEs in Italy</a:t>
            </a:r>
          </a:p>
        </p:txBody>
      </p:sp>
    </p:spTree>
    <p:extLst>
      <p:ext uri="{BB962C8B-B14F-4D97-AF65-F5344CB8AC3E}">
        <p14:creationId xmlns:p14="http://schemas.microsoft.com/office/powerpoint/2010/main" val="7968080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0" y="0"/>
            <a:ext cx="9144000" cy="533400"/>
          </a:xfrm>
        </p:spPr>
        <p:txBody>
          <a:bodyPr/>
          <a:lstStyle/>
          <a:p>
            <a:r>
              <a:rPr lang="en-US" sz="2700">
                <a:solidFill>
                  <a:schemeClr val="tx1"/>
                </a:solidFill>
              </a:rPr>
              <a:t>Treatment of tax attributes - Losses</a:t>
            </a:r>
          </a:p>
        </p:txBody>
      </p:sp>
      <p:sp>
        <p:nvSpPr>
          <p:cNvPr id="3" name="Text Placeholder 2"/>
          <p:cNvSpPr>
            <a:spLocks noGrp="1"/>
          </p:cNvSpPr>
          <p:nvPr>
            <p:ph type="body" sz="quarter" idx="16"/>
          </p:nvPr>
        </p:nvSpPr>
        <p:spPr>
          <a:xfrm>
            <a:off x="85304" y="685800"/>
            <a:ext cx="8906296" cy="6172199"/>
          </a:xfrm>
        </p:spPr>
        <p:txBody>
          <a:bodyPr>
            <a:noAutofit/>
          </a:bodyPr>
          <a:lstStyle/>
          <a:p>
            <a:pPr marL="0" indent="0" algn="just">
              <a:spcBef>
                <a:spcPts val="600"/>
              </a:spcBef>
              <a:buClrTx/>
              <a:buNone/>
            </a:pPr>
            <a:r>
              <a:rPr lang="en-US" sz="2300" b="1" dirty="0">
                <a:solidFill>
                  <a:schemeClr val="tx1"/>
                </a:solidFill>
              </a:rPr>
              <a:t>Losses:</a:t>
            </a:r>
          </a:p>
          <a:p>
            <a:pPr marL="457200" indent="-457200" algn="just">
              <a:spcBef>
                <a:spcPts val="600"/>
              </a:spcBef>
              <a:buClrTx/>
              <a:buFont typeface="+mj-lt"/>
              <a:buAutoNum type="arabicPeriod"/>
            </a:pPr>
            <a:r>
              <a:rPr lang="en-US" sz="2300" b="1" dirty="0">
                <a:solidFill>
                  <a:schemeClr val="tx1"/>
                </a:solidFill>
              </a:rPr>
              <a:t>Pre-Consolidation Losses:</a:t>
            </a:r>
          </a:p>
          <a:p>
            <a:pPr marL="914376" lvl="1" indent="-457200" algn="just">
              <a:spcBef>
                <a:spcPts val="600"/>
              </a:spcBef>
              <a:buClrTx/>
              <a:buFont typeface="+mj-lt"/>
              <a:buAutoNum type="alphaLcParenR"/>
            </a:pPr>
            <a:r>
              <a:rPr lang="en-US" sz="2300" b="1" dirty="0">
                <a:solidFill>
                  <a:schemeClr val="tx1"/>
                </a:solidFill>
              </a:rPr>
              <a:t>Quarantine</a:t>
            </a:r>
            <a:r>
              <a:rPr lang="en-US" sz="2300" dirty="0">
                <a:solidFill>
                  <a:schemeClr val="tx1"/>
                </a:solidFill>
              </a:rPr>
              <a:t> – Losses of subsidiary pre--‐consolidation and the same will remain with the subsidiary and will be offset against its future taxable income (SRLY in the US).</a:t>
            </a:r>
          </a:p>
          <a:p>
            <a:pPr marL="914376" lvl="1" indent="-457200" algn="just">
              <a:spcBef>
                <a:spcPts val="600"/>
              </a:spcBef>
              <a:buClrTx/>
              <a:buFont typeface="+mj-lt"/>
              <a:buAutoNum type="alphaLcParenR"/>
            </a:pPr>
            <a:r>
              <a:rPr lang="en-US" sz="2300" b="1" dirty="0">
                <a:solidFill>
                  <a:schemeClr val="tx1"/>
                </a:solidFill>
              </a:rPr>
              <a:t>Transfer</a:t>
            </a:r>
            <a:r>
              <a:rPr lang="en-US" sz="2300" dirty="0">
                <a:solidFill>
                  <a:schemeClr val="tx1"/>
                </a:solidFill>
              </a:rPr>
              <a:t> without any limitation and any pre-condition to the parent/group</a:t>
            </a:r>
          </a:p>
          <a:p>
            <a:pPr marL="914376" lvl="1" indent="-457200" algn="just">
              <a:spcBef>
                <a:spcPts val="600"/>
              </a:spcBef>
              <a:buClrTx/>
              <a:buFont typeface="+mj-lt"/>
              <a:buAutoNum type="alphaLcParenR"/>
            </a:pPr>
            <a:r>
              <a:rPr lang="en-US" sz="2300" b="1" dirty="0">
                <a:solidFill>
                  <a:schemeClr val="tx1"/>
                </a:solidFill>
              </a:rPr>
              <a:t>Cancellation/Lapse</a:t>
            </a:r>
            <a:r>
              <a:rPr lang="en-US" sz="2300" dirty="0">
                <a:solidFill>
                  <a:schemeClr val="tx1"/>
                </a:solidFill>
              </a:rPr>
              <a:t>: Pre--consolidation losses are cancelled upon entry into a consolidated group.</a:t>
            </a:r>
          </a:p>
          <a:p>
            <a:pPr marL="457200" indent="-457200" algn="just">
              <a:spcBef>
                <a:spcPts val="600"/>
              </a:spcBef>
              <a:buClrTx/>
              <a:buFont typeface="+mj-lt"/>
              <a:buAutoNum type="arabicPeriod"/>
            </a:pPr>
            <a:r>
              <a:rPr lang="en-US" sz="2300" b="1" dirty="0">
                <a:solidFill>
                  <a:schemeClr val="tx1"/>
                </a:solidFill>
                <a:cs typeface="Arial"/>
              </a:rPr>
              <a:t>Losses on exit:</a:t>
            </a:r>
          </a:p>
          <a:p>
            <a:pPr marL="914376" lvl="1" indent="-457200" algn="just">
              <a:spcBef>
                <a:spcPts val="600"/>
              </a:spcBef>
              <a:buClrTx/>
              <a:buFont typeface="+mj-lt"/>
              <a:buAutoNum type="alphaLcParenR"/>
            </a:pPr>
            <a:r>
              <a:rPr lang="en-US" sz="2300" b="1" dirty="0">
                <a:solidFill>
                  <a:schemeClr val="tx1"/>
                </a:solidFill>
              </a:rPr>
              <a:t>Stay with the Group</a:t>
            </a:r>
            <a:r>
              <a:rPr lang="en-US" sz="2300" dirty="0">
                <a:solidFill>
                  <a:schemeClr val="tx1"/>
                </a:solidFill>
              </a:rPr>
              <a:t> – On exit of subsidiary the losses stay with the group though  the subsidiary may have contributed to such losses. Similar to Sec 355 spin-off transactions in the US.</a:t>
            </a:r>
          </a:p>
          <a:p>
            <a:pPr marL="914376" lvl="1" indent="-457200" algn="just">
              <a:spcBef>
                <a:spcPts val="600"/>
              </a:spcBef>
              <a:buClrTx/>
              <a:buFont typeface="+mj-lt"/>
              <a:buAutoNum type="alphaLcParenR"/>
            </a:pPr>
            <a:r>
              <a:rPr lang="en-US" sz="2300" b="1" dirty="0">
                <a:solidFill>
                  <a:schemeClr val="tx1"/>
                </a:solidFill>
              </a:rPr>
              <a:t>Apportionment</a:t>
            </a:r>
            <a:r>
              <a:rPr lang="en-US" sz="2300" dirty="0">
                <a:solidFill>
                  <a:schemeClr val="tx1"/>
                </a:solidFill>
              </a:rPr>
              <a:t> – Group losses are apportioned to a leaving subsidiary based on apportionment rules. For e.g., Germany.</a:t>
            </a:r>
            <a:endParaRPr lang="en-US" sz="2300" dirty="0">
              <a:solidFill>
                <a:schemeClr val="tx1"/>
              </a:solidFill>
              <a:cs typeface="Arial"/>
            </a:endParaRPr>
          </a:p>
        </p:txBody>
      </p:sp>
    </p:spTree>
    <p:extLst>
      <p:ext uri="{BB962C8B-B14F-4D97-AF65-F5344CB8AC3E}">
        <p14:creationId xmlns:p14="http://schemas.microsoft.com/office/powerpoint/2010/main" val="3610980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0" y="0"/>
            <a:ext cx="9144000" cy="523220"/>
          </a:xfrm>
        </p:spPr>
        <p:txBody>
          <a:bodyPr/>
          <a:lstStyle/>
          <a:p>
            <a:r>
              <a:rPr lang="en-US" sz="2700">
                <a:solidFill>
                  <a:schemeClr val="tx1"/>
                </a:solidFill>
              </a:rPr>
              <a:t>Treatment of tax attributes - Assets</a:t>
            </a:r>
          </a:p>
        </p:txBody>
      </p:sp>
      <p:sp>
        <p:nvSpPr>
          <p:cNvPr id="3" name="Text Placeholder 2"/>
          <p:cNvSpPr>
            <a:spLocks noGrp="1"/>
          </p:cNvSpPr>
          <p:nvPr>
            <p:ph type="body" sz="quarter" idx="16"/>
          </p:nvPr>
        </p:nvSpPr>
        <p:spPr>
          <a:xfrm>
            <a:off x="85304" y="685799"/>
            <a:ext cx="8973392" cy="6019801"/>
          </a:xfrm>
        </p:spPr>
        <p:txBody>
          <a:bodyPr>
            <a:noAutofit/>
          </a:bodyPr>
          <a:lstStyle/>
          <a:p>
            <a:pPr marL="0" indent="0" algn="just">
              <a:spcBef>
                <a:spcPts val="600"/>
              </a:spcBef>
              <a:buClrTx/>
              <a:buNone/>
            </a:pPr>
            <a:r>
              <a:rPr lang="en-US" sz="2100" b="1" dirty="0">
                <a:solidFill>
                  <a:schemeClr val="tx1"/>
                </a:solidFill>
              </a:rPr>
              <a:t>Transfer of Assets:</a:t>
            </a:r>
          </a:p>
          <a:p>
            <a:pPr marL="457200" indent="-457200" algn="just">
              <a:spcBef>
                <a:spcPts val="600"/>
              </a:spcBef>
              <a:buClrTx/>
              <a:buFont typeface="+mj-lt"/>
              <a:buAutoNum type="arabicPeriod"/>
            </a:pPr>
            <a:r>
              <a:rPr lang="en-US" sz="2100" b="1" dirty="0">
                <a:solidFill>
                  <a:schemeClr val="tx1"/>
                </a:solidFill>
              </a:rPr>
              <a:t>On Entry – 2 options</a:t>
            </a:r>
          </a:p>
          <a:p>
            <a:pPr marL="914376" lvl="1" indent="-457200" algn="just">
              <a:spcBef>
                <a:spcPts val="600"/>
              </a:spcBef>
              <a:buClrTx/>
              <a:buFont typeface="+mj-lt"/>
              <a:buAutoNum type="alphaLcParenR"/>
            </a:pPr>
            <a:r>
              <a:rPr lang="en-US" sz="2100" dirty="0">
                <a:solidFill>
                  <a:schemeClr val="tx1"/>
                </a:solidFill>
              </a:rPr>
              <a:t>Roll Over Treatment – Assumed to be transferred “At Cost” basis, or</a:t>
            </a:r>
          </a:p>
          <a:p>
            <a:pPr marL="914376" lvl="1" indent="-457200" algn="just">
              <a:spcBef>
                <a:spcPts val="600"/>
              </a:spcBef>
              <a:buClrTx/>
              <a:buFont typeface="+mj-lt"/>
              <a:buAutoNum type="alphaLcParenR"/>
            </a:pPr>
            <a:r>
              <a:rPr lang="en-US" sz="2100" dirty="0">
                <a:solidFill>
                  <a:schemeClr val="tx1"/>
                </a:solidFill>
              </a:rPr>
              <a:t>Mark to Market – Assumed to be transferred “At Market Value” basis</a:t>
            </a:r>
          </a:p>
          <a:p>
            <a:pPr marL="457200" indent="-457200" algn="just">
              <a:spcBef>
                <a:spcPts val="600"/>
              </a:spcBef>
              <a:buClrTx/>
              <a:buFont typeface="+mj-lt"/>
              <a:buAutoNum type="arabicPeriod"/>
            </a:pPr>
            <a:r>
              <a:rPr lang="en-US" sz="2100" b="1" dirty="0">
                <a:solidFill>
                  <a:schemeClr val="tx1"/>
                </a:solidFill>
              </a:rPr>
              <a:t>During Consolidation</a:t>
            </a:r>
          </a:p>
          <a:p>
            <a:pPr marL="914376" lvl="1" indent="-457200" algn="just">
              <a:spcBef>
                <a:spcPts val="600"/>
              </a:spcBef>
              <a:buClrTx/>
              <a:buFont typeface="+mj-lt"/>
              <a:buAutoNum type="alphaLcParenR"/>
            </a:pPr>
            <a:r>
              <a:rPr lang="en-US" sz="2100" dirty="0">
                <a:solidFill>
                  <a:schemeClr val="tx1"/>
                </a:solidFill>
              </a:rPr>
              <a:t>Treated as if transactions within different divisions of a single entity and has no impact of tax – whether deferred or current.</a:t>
            </a:r>
          </a:p>
          <a:p>
            <a:pPr marL="914376" lvl="1" indent="-457200" algn="just">
              <a:spcBef>
                <a:spcPts val="600"/>
              </a:spcBef>
              <a:buClrTx/>
              <a:buFont typeface="+mj-lt"/>
              <a:buAutoNum type="alphaLcParenR"/>
            </a:pPr>
            <a:r>
              <a:rPr lang="en-US" sz="2100" dirty="0">
                <a:solidFill>
                  <a:schemeClr val="tx1"/>
                </a:solidFill>
              </a:rPr>
              <a:t>Another approach, “Deferred Gain/Loss Approach” where the gain/loss on intra group transfer of assets are recognized when the transferor or transferee leaves the group – similar to Sec 47A provisions.</a:t>
            </a:r>
          </a:p>
          <a:p>
            <a:pPr marL="457200" indent="-457200" algn="just">
              <a:spcBef>
                <a:spcPts val="600"/>
              </a:spcBef>
              <a:buClrTx/>
              <a:buFont typeface="+mj-lt"/>
              <a:buAutoNum type="arabicPeriod"/>
            </a:pPr>
            <a:r>
              <a:rPr lang="en-US" sz="2100" b="1" dirty="0">
                <a:solidFill>
                  <a:schemeClr val="tx1"/>
                </a:solidFill>
              </a:rPr>
              <a:t>On Exit</a:t>
            </a:r>
          </a:p>
          <a:p>
            <a:pPr marL="914376" lvl="1" indent="-457200" algn="just">
              <a:spcBef>
                <a:spcPts val="600"/>
              </a:spcBef>
              <a:buClrTx/>
              <a:buFont typeface="+mj-lt"/>
              <a:buAutoNum type="alphaLcParenR"/>
            </a:pPr>
            <a:r>
              <a:rPr lang="en-US" sz="2100" dirty="0">
                <a:solidFill>
                  <a:schemeClr val="tx1"/>
                </a:solidFill>
              </a:rPr>
              <a:t>Mostly it is governed in same manner as during consolidation and deferred until assets are sold or subsidiary leaves the controlled group.</a:t>
            </a:r>
          </a:p>
          <a:p>
            <a:pPr marL="914376" lvl="1" indent="-457200" algn="just">
              <a:spcBef>
                <a:spcPts val="600"/>
              </a:spcBef>
              <a:buClrTx/>
              <a:buFont typeface="+mj-lt"/>
              <a:buAutoNum type="alphaLcParenR"/>
            </a:pPr>
            <a:r>
              <a:rPr lang="en-US" sz="2100" dirty="0">
                <a:solidFill>
                  <a:schemeClr val="tx1"/>
                </a:solidFill>
              </a:rPr>
              <a:t>In case of “Roll Over Treatment” – Assets are transferred “At Cost” on exit.</a:t>
            </a:r>
          </a:p>
          <a:p>
            <a:pPr marL="914376" lvl="1" indent="-457200" algn="just">
              <a:spcBef>
                <a:spcPts val="600"/>
              </a:spcBef>
              <a:buClrTx/>
              <a:buFont typeface="+mj-lt"/>
              <a:buAutoNum type="alphaLcParenR"/>
            </a:pPr>
            <a:r>
              <a:rPr lang="en-US" sz="2100" dirty="0">
                <a:solidFill>
                  <a:schemeClr val="tx1"/>
                </a:solidFill>
              </a:rPr>
              <a:t>Normally no Immediate taxation arises on exit.</a:t>
            </a:r>
            <a:endParaRPr lang="en-US" sz="2100" dirty="0">
              <a:solidFill>
                <a:schemeClr val="tx1"/>
              </a:solidFill>
              <a:cs typeface="Arial"/>
            </a:endParaRPr>
          </a:p>
        </p:txBody>
      </p:sp>
    </p:spTree>
    <p:extLst>
      <p:ext uri="{BB962C8B-B14F-4D97-AF65-F5344CB8AC3E}">
        <p14:creationId xmlns:p14="http://schemas.microsoft.com/office/powerpoint/2010/main" val="8561139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0" y="9525"/>
            <a:ext cx="9058696" cy="600075"/>
          </a:xfrm>
        </p:spPr>
        <p:txBody>
          <a:bodyPr/>
          <a:lstStyle/>
          <a:p>
            <a:r>
              <a:rPr lang="en-US" sz="2700">
                <a:solidFill>
                  <a:schemeClr val="tx1"/>
                </a:solidFill>
              </a:rPr>
              <a:t>Tax Consolidation – Benefits and Limitations</a:t>
            </a:r>
          </a:p>
        </p:txBody>
      </p:sp>
      <p:sp>
        <p:nvSpPr>
          <p:cNvPr id="3" name="Text Placeholder 2"/>
          <p:cNvSpPr>
            <a:spLocks noGrp="1"/>
          </p:cNvSpPr>
          <p:nvPr>
            <p:ph type="body" sz="quarter" idx="16"/>
          </p:nvPr>
        </p:nvSpPr>
        <p:spPr>
          <a:xfrm>
            <a:off x="85304" y="457199"/>
            <a:ext cx="8973392" cy="6391275"/>
          </a:xfrm>
        </p:spPr>
        <p:txBody>
          <a:bodyPr>
            <a:noAutofit/>
          </a:bodyPr>
          <a:lstStyle/>
          <a:p>
            <a:pPr marL="0" indent="0" algn="just">
              <a:spcBef>
                <a:spcPts val="200"/>
              </a:spcBef>
              <a:buClrTx/>
              <a:buNone/>
            </a:pPr>
            <a:r>
              <a:rPr lang="en-US" sz="2100" b="1" dirty="0">
                <a:solidFill>
                  <a:schemeClr val="tx1"/>
                </a:solidFill>
              </a:rPr>
              <a:t>Benefits:</a:t>
            </a:r>
          </a:p>
          <a:p>
            <a:pPr marL="457178" indent="-457178" algn="just">
              <a:spcBef>
                <a:spcPts val="200"/>
              </a:spcBef>
              <a:buClrTx/>
              <a:buFont typeface="+mj-lt"/>
              <a:buAutoNum type="alphaLcParenR"/>
            </a:pPr>
            <a:r>
              <a:rPr lang="en-US" sz="2100" dirty="0">
                <a:solidFill>
                  <a:schemeClr val="tx1"/>
                </a:solidFill>
              </a:rPr>
              <a:t>Set-off of losses and profits within the group.</a:t>
            </a:r>
          </a:p>
          <a:p>
            <a:pPr marL="457178" indent="-457178" algn="just">
              <a:spcBef>
                <a:spcPts val="200"/>
              </a:spcBef>
              <a:buClrTx/>
              <a:buFont typeface="+mj-lt"/>
              <a:buAutoNum type="alphaLcParenR"/>
            </a:pPr>
            <a:r>
              <a:rPr lang="en-US" sz="2100" dirty="0">
                <a:solidFill>
                  <a:schemeClr val="tx1"/>
                </a:solidFill>
              </a:rPr>
              <a:t>Elimination of tax on intra-group transfers of assets.</a:t>
            </a:r>
          </a:p>
          <a:p>
            <a:pPr marL="457178" indent="-457178" algn="just">
              <a:spcBef>
                <a:spcPts val="200"/>
              </a:spcBef>
              <a:buClrTx/>
              <a:buFont typeface="+mj-lt"/>
              <a:buAutoNum type="alphaLcParenR"/>
            </a:pPr>
            <a:r>
              <a:rPr lang="en-US" sz="2100" dirty="0">
                <a:solidFill>
                  <a:schemeClr val="tx1"/>
                </a:solidFill>
              </a:rPr>
              <a:t>Better cash management as inter-company dividends between group members are eliminated from Income.</a:t>
            </a:r>
          </a:p>
          <a:p>
            <a:pPr marL="457178" indent="-457178" algn="just">
              <a:spcBef>
                <a:spcPts val="200"/>
              </a:spcBef>
              <a:buClrTx/>
              <a:buFont typeface="+mj-lt"/>
              <a:buAutoNum type="alphaLcParenR"/>
            </a:pPr>
            <a:r>
              <a:rPr lang="en-US" sz="2100" dirty="0">
                <a:solidFill>
                  <a:schemeClr val="tx1"/>
                </a:solidFill>
              </a:rPr>
              <a:t>Deductions and credits which are subject to conditions of percentages/size etc. can be easily met on consolidated basis rather than at entity levels.</a:t>
            </a:r>
          </a:p>
          <a:p>
            <a:pPr marL="457178" indent="-457178" algn="just">
              <a:spcBef>
                <a:spcPts val="200"/>
              </a:spcBef>
              <a:buClrTx/>
              <a:buFont typeface="+mj-lt"/>
              <a:buAutoNum type="alphaLcParenR"/>
            </a:pPr>
            <a:r>
              <a:rPr lang="en-US" sz="2100" dirty="0">
                <a:solidFill>
                  <a:schemeClr val="tx1"/>
                </a:solidFill>
              </a:rPr>
              <a:t>Serves as an effective anti-abuse in the home country of Parent entity.</a:t>
            </a:r>
          </a:p>
          <a:p>
            <a:pPr marL="0" indent="0" algn="just">
              <a:spcBef>
                <a:spcPts val="200"/>
              </a:spcBef>
              <a:buClrTx/>
              <a:buNone/>
            </a:pPr>
            <a:r>
              <a:rPr lang="en-US" sz="2100" b="1" dirty="0">
                <a:solidFill>
                  <a:schemeClr val="tx1"/>
                </a:solidFill>
              </a:rPr>
              <a:t>Limitations:</a:t>
            </a:r>
          </a:p>
          <a:p>
            <a:pPr marL="457178" indent="-457178" algn="just">
              <a:spcBef>
                <a:spcPts val="200"/>
              </a:spcBef>
              <a:buClrTx/>
              <a:buFont typeface="+mj-lt"/>
              <a:buAutoNum type="alphaLcParenR"/>
            </a:pPr>
            <a:r>
              <a:rPr lang="en-US" sz="2100" dirty="0">
                <a:solidFill>
                  <a:schemeClr val="tx1"/>
                </a:solidFill>
              </a:rPr>
              <a:t>Additional compliance costs and administrative burdens.</a:t>
            </a:r>
          </a:p>
          <a:p>
            <a:pPr marL="457178" indent="-457178" algn="just">
              <a:spcBef>
                <a:spcPts val="200"/>
              </a:spcBef>
              <a:buClrTx/>
              <a:buFont typeface="+mj-lt"/>
              <a:buAutoNum type="alphaLcParenR"/>
            </a:pPr>
            <a:r>
              <a:rPr lang="en-US" sz="2100" dirty="0">
                <a:solidFill>
                  <a:schemeClr val="tx1"/>
                </a:solidFill>
              </a:rPr>
              <a:t>Election for Group Taxation can be binding for future years and group may not be able to roll back such decision in future.</a:t>
            </a:r>
          </a:p>
          <a:p>
            <a:pPr marL="457178" indent="-457178" algn="just">
              <a:spcBef>
                <a:spcPts val="200"/>
              </a:spcBef>
              <a:buClrTx/>
              <a:buFont typeface="+mj-lt"/>
              <a:buAutoNum type="alphaLcParenR"/>
            </a:pPr>
            <a:r>
              <a:rPr lang="en-US" sz="2100" dirty="0">
                <a:solidFill>
                  <a:schemeClr val="tx1"/>
                </a:solidFill>
              </a:rPr>
              <a:t>Deduction and Credits of entities may be curtailed because of huge losses of other group entities</a:t>
            </a:r>
          </a:p>
          <a:p>
            <a:pPr marL="457178" indent="-457178" algn="just">
              <a:spcBef>
                <a:spcPts val="200"/>
              </a:spcBef>
              <a:buClrTx/>
              <a:buFont typeface="+mj-lt"/>
              <a:buAutoNum type="alphaLcParenR"/>
            </a:pPr>
            <a:r>
              <a:rPr lang="en-US" sz="2100" dirty="0">
                <a:solidFill>
                  <a:schemeClr val="tx1"/>
                </a:solidFill>
              </a:rPr>
              <a:t>Time limitation on carry forward of losses or for incentives: Change of entity level tax Year to meet Group Tax Year, curtailing changeover year to less than 12 months and thus such lapse of year.</a:t>
            </a:r>
          </a:p>
          <a:p>
            <a:pPr marL="457178" indent="-457178" algn="just">
              <a:spcBef>
                <a:spcPts val="200"/>
              </a:spcBef>
              <a:buClrTx/>
              <a:buFont typeface="+mj-lt"/>
              <a:buAutoNum type="alphaLcParenR"/>
            </a:pPr>
            <a:r>
              <a:rPr lang="en-US" sz="2100" dirty="0">
                <a:solidFill>
                  <a:schemeClr val="tx1"/>
                </a:solidFill>
              </a:rPr>
              <a:t>Lack of robust foreign tax credit provisions may hamper consolidation and may add to effective tax rate (ETR).</a:t>
            </a:r>
          </a:p>
        </p:txBody>
      </p:sp>
    </p:spTree>
    <p:extLst>
      <p:ext uri="{BB962C8B-B14F-4D97-AF65-F5344CB8AC3E}">
        <p14:creationId xmlns:p14="http://schemas.microsoft.com/office/powerpoint/2010/main" val="40538185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014317A-B9A0-40DD-96E4-31D1812CDA52}"/>
              </a:ext>
            </a:extLst>
          </p:cNvPr>
          <p:cNvSpPr>
            <a:spLocks noGrp="1"/>
          </p:cNvSpPr>
          <p:nvPr>
            <p:ph type="sldNum" sz="quarter" idx="12"/>
          </p:nvPr>
        </p:nvSpPr>
        <p:spPr>
          <a:xfrm>
            <a:off x="6248400" y="7144479"/>
            <a:ext cx="2133600" cy="365125"/>
          </a:xfrm>
        </p:spPr>
        <p:txBody>
          <a:bodyPr/>
          <a:lstStyle/>
          <a:p>
            <a:fld id="{A4404702-8237-447B-BCD7-82F7FA5F9E1E}" type="slidenum">
              <a:rPr lang="en-US" smtClean="0"/>
              <a:pPr/>
              <a:t>2</a:t>
            </a:fld>
            <a:endParaRPr lang="en-US"/>
          </a:p>
        </p:txBody>
      </p:sp>
      <p:sp>
        <p:nvSpPr>
          <p:cNvPr id="3" name="Oval 2">
            <a:extLst>
              <a:ext uri="{FF2B5EF4-FFF2-40B4-BE49-F238E27FC236}">
                <a16:creationId xmlns:a16="http://schemas.microsoft.com/office/drawing/2014/main" id="{AADA709D-B22A-4CCC-8E85-1C0771D0EDC9}"/>
              </a:ext>
            </a:extLst>
          </p:cNvPr>
          <p:cNvSpPr/>
          <p:nvPr/>
        </p:nvSpPr>
        <p:spPr>
          <a:xfrm>
            <a:off x="304800" y="3302729"/>
            <a:ext cx="1981200" cy="1828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a:solidFill>
                  <a:schemeClr val="tx1"/>
                </a:solidFill>
              </a:rPr>
              <a:t>Taxable Unit</a:t>
            </a:r>
          </a:p>
        </p:txBody>
      </p:sp>
      <p:sp>
        <p:nvSpPr>
          <p:cNvPr id="4" name="Oval 3">
            <a:extLst>
              <a:ext uri="{FF2B5EF4-FFF2-40B4-BE49-F238E27FC236}">
                <a16:creationId xmlns:a16="http://schemas.microsoft.com/office/drawing/2014/main" id="{0ADE301E-9B98-4542-8C5F-04B40D7AA0BF}"/>
              </a:ext>
            </a:extLst>
          </p:cNvPr>
          <p:cNvSpPr/>
          <p:nvPr/>
        </p:nvSpPr>
        <p:spPr>
          <a:xfrm>
            <a:off x="6858000" y="3302729"/>
            <a:ext cx="1981200" cy="1828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dirty="0">
                <a:solidFill>
                  <a:schemeClr val="tx1"/>
                </a:solidFill>
              </a:rPr>
              <a:t>Tax Rate</a:t>
            </a:r>
          </a:p>
        </p:txBody>
      </p:sp>
      <p:cxnSp>
        <p:nvCxnSpPr>
          <p:cNvPr id="10" name="Straight Arrow Connector 9">
            <a:extLst>
              <a:ext uri="{FF2B5EF4-FFF2-40B4-BE49-F238E27FC236}">
                <a16:creationId xmlns:a16="http://schemas.microsoft.com/office/drawing/2014/main" id="{C291E4ED-DFA6-42B9-A0A7-A6C4A0755FDE}"/>
              </a:ext>
            </a:extLst>
          </p:cNvPr>
          <p:cNvCxnSpPr>
            <a:cxnSpLocks/>
            <a:stCxn id="13" idx="2"/>
            <a:endCxn id="4" idx="0"/>
          </p:cNvCxnSpPr>
          <p:nvPr/>
        </p:nvCxnSpPr>
        <p:spPr>
          <a:xfrm>
            <a:off x="4648200" y="990618"/>
            <a:ext cx="3200400" cy="23121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3D4FC8CC-73B5-422D-8BE9-A737D4BE977F}"/>
              </a:ext>
            </a:extLst>
          </p:cNvPr>
          <p:cNvCxnSpPr>
            <a:cxnSpLocks/>
            <a:stCxn id="13" idx="2"/>
            <a:endCxn id="3" idx="0"/>
          </p:cNvCxnSpPr>
          <p:nvPr/>
        </p:nvCxnSpPr>
        <p:spPr>
          <a:xfrm flipH="1">
            <a:off x="1295400" y="990618"/>
            <a:ext cx="3352800" cy="231212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585FC21F-F51C-4253-911B-3AB9691B5E76}"/>
              </a:ext>
            </a:extLst>
          </p:cNvPr>
          <p:cNvSpPr/>
          <p:nvPr/>
        </p:nvSpPr>
        <p:spPr>
          <a:xfrm>
            <a:off x="3505200" y="381000"/>
            <a:ext cx="2286000" cy="609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a:solidFill>
                  <a:schemeClr val="tx1"/>
                </a:solidFill>
              </a:rPr>
              <a:t>Tax Levy</a:t>
            </a:r>
          </a:p>
        </p:txBody>
      </p:sp>
      <p:sp>
        <p:nvSpPr>
          <p:cNvPr id="14" name="Oval 13">
            <a:extLst>
              <a:ext uri="{FF2B5EF4-FFF2-40B4-BE49-F238E27FC236}">
                <a16:creationId xmlns:a16="http://schemas.microsoft.com/office/drawing/2014/main" id="{B3904E55-6FCA-D00A-F93F-457F52F1B15A}"/>
              </a:ext>
            </a:extLst>
          </p:cNvPr>
          <p:cNvSpPr/>
          <p:nvPr/>
        </p:nvSpPr>
        <p:spPr>
          <a:xfrm>
            <a:off x="3657600" y="3276600"/>
            <a:ext cx="1981200" cy="182880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a:solidFill>
                  <a:schemeClr val="tx1"/>
                </a:solidFill>
              </a:rPr>
              <a:t>Tax Base</a:t>
            </a:r>
          </a:p>
        </p:txBody>
      </p:sp>
      <p:cxnSp>
        <p:nvCxnSpPr>
          <p:cNvPr id="9" name="Straight Arrow Connector 8">
            <a:extLst>
              <a:ext uri="{FF2B5EF4-FFF2-40B4-BE49-F238E27FC236}">
                <a16:creationId xmlns:a16="http://schemas.microsoft.com/office/drawing/2014/main" id="{72B5119E-0D7E-446C-6577-175CA9C0BAD5}"/>
              </a:ext>
            </a:extLst>
          </p:cNvPr>
          <p:cNvCxnSpPr>
            <a:cxnSpLocks/>
            <a:stCxn id="13" idx="2"/>
            <a:endCxn id="14" idx="0"/>
          </p:cNvCxnSpPr>
          <p:nvPr/>
        </p:nvCxnSpPr>
        <p:spPr>
          <a:xfrm>
            <a:off x="4648200" y="990600"/>
            <a:ext cx="0" cy="2286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29814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28580" y="0"/>
            <a:ext cx="9115420" cy="533400"/>
          </a:xfrm>
        </p:spPr>
        <p:txBody>
          <a:bodyPr/>
          <a:lstStyle/>
          <a:p>
            <a:r>
              <a:rPr lang="en-US" sz="2700">
                <a:solidFill>
                  <a:schemeClr val="tx1"/>
                </a:solidFill>
              </a:rPr>
              <a:t>Consolidated Tax Returns - US</a:t>
            </a:r>
          </a:p>
        </p:txBody>
      </p:sp>
      <p:sp>
        <p:nvSpPr>
          <p:cNvPr id="3" name="Text Placeholder 2"/>
          <p:cNvSpPr>
            <a:spLocks noGrp="1"/>
          </p:cNvSpPr>
          <p:nvPr>
            <p:ph type="body" sz="quarter" idx="16"/>
          </p:nvPr>
        </p:nvSpPr>
        <p:spPr>
          <a:xfrm>
            <a:off x="152400" y="533400"/>
            <a:ext cx="8839205" cy="6324600"/>
          </a:xfrm>
        </p:spPr>
        <p:txBody>
          <a:bodyPr>
            <a:noAutofit/>
          </a:bodyPr>
          <a:lstStyle/>
          <a:p>
            <a:pPr marL="457200" indent="-457200" algn="just">
              <a:buClrTx/>
              <a:buFont typeface="+mj-lt"/>
              <a:buAutoNum type="arabicPeriod"/>
            </a:pPr>
            <a:r>
              <a:rPr lang="en-US" sz="2000" dirty="0">
                <a:solidFill>
                  <a:schemeClr val="tx1"/>
                </a:solidFill>
              </a:rPr>
              <a:t>Consolidation of entities inter-connected by stock ownership of 80% of more. </a:t>
            </a:r>
          </a:p>
          <a:p>
            <a:pPr marL="457200" indent="-457200" algn="just">
              <a:buClrTx/>
              <a:buFont typeface="+mj-lt"/>
              <a:buAutoNum type="arabicPeriod"/>
            </a:pPr>
            <a:r>
              <a:rPr lang="en-US" sz="2000" dirty="0">
                <a:solidFill>
                  <a:schemeClr val="tx1"/>
                </a:solidFill>
              </a:rPr>
              <a:t>Common parent essential. </a:t>
            </a:r>
            <a:r>
              <a:rPr lang="en-US" sz="2000" b="1" u="sng" dirty="0">
                <a:solidFill>
                  <a:schemeClr val="tx1"/>
                </a:solidFill>
              </a:rPr>
              <a:t>Brother-sister consolidation </a:t>
            </a:r>
            <a:r>
              <a:rPr lang="en-US" sz="2000" dirty="0">
                <a:solidFill>
                  <a:schemeClr val="tx1"/>
                </a:solidFill>
              </a:rPr>
              <a:t>not permissible.</a:t>
            </a:r>
          </a:p>
          <a:p>
            <a:pPr marL="914376" lvl="1" indent="-457200" algn="just">
              <a:buClrTx/>
              <a:buFont typeface="+mj-lt"/>
              <a:buAutoNum type="alphaLcParenR"/>
            </a:pPr>
            <a:r>
              <a:rPr lang="en-US" sz="2000" dirty="0">
                <a:solidFill>
                  <a:schemeClr val="tx1"/>
                </a:solidFill>
              </a:rPr>
              <a:t>Exempt entities, insurance companies (tax planning to create captive insurance companies), REIT, S Corp not eligible.</a:t>
            </a:r>
          </a:p>
          <a:p>
            <a:pPr marL="914376" lvl="1" indent="-457200" algn="just">
              <a:buClrTx/>
              <a:buFont typeface="+mj-lt"/>
              <a:buAutoNum type="alphaLcParenR"/>
            </a:pPr>
            <a:r>
              <a:rPr lang="en-US" sz="2000" dirty="0">
                <a:solidFill>
                  <a:schemeClr val="tx1"/>
                </a:solidFill>
              </a:rPr>
              <a:t>Foreign corporations - May elect to treat 100% owned Canadian or Mexican corp as domestic.</a:t>
            </a:r>
          </a:p>
          <a:p>
            <a:pPr marL="457200" indent="-457200" algn="just">
              <a:buClrTx/>
              <a:buFont typeface="+mj-lt"/>
              <a:buAutoNum type="arabicPeriod"/>
            </a:pPr>
            <a:r>
              <a:rPr lang="en-US" sz="2000" dirty="0">
                <a:solidFill>
                  <a:schemeClr val="tx1"/>
                </a:solidFill>
              </a:rPr>
              <a:t>Elimination of inter-company transaction including dividends, transfer of assets, transaction of sale, services, </a:t>
            </a:r>
          </a:p>
          <a:p>
            <a:pPr marL="457200" indent="-457200" algn="just">
              <a:buClrTx/>
              <a:buFont typeface="+mj-lt"/>
              <a:buAutoNum type="arabicPeriod"/>
            </a:pPr>
            <a:r>
              <a:rPr lang="en-US" sz="2000" dirty="0">
                <a:solidFill>
                  <a:schemeClr val="tx1"/>
                </a:solidFill>
              </a:rPr>
              <a:t>De-consolidation of group – 5 year restriction applicable for re-consolidation.</a:t>
            </a:r>
          </a:p>
          <a:p>
            <a:pPr marL="457200" indent="-457200" algn="just">
              <a:buClrTx/>
              <a:buFont typeface="+mj-lt"/>
              <a:buAutoNum type="arabicPeriod"/>
            </a:pPr>
            <a:r>
              <a:rPr lang="en-US" sz="2000" dirty="0">
                <a:solidFill>
                  <a:schemeClr val="tx1"/>
                </a:solidFill>
              </a:rPr>
              <a:t>Accounting period – Parent, Accounting method – individual company.</a:t>
            </a:r>
          </a:p>
          <a:p>
            <a:pPr marL="457200" indent="-457200" algn="just">
              <a:buClrTx/>
              <a:buFont typeface="+mj-lt"/>
              <a:buAutoNum type="arabicPeriod"/>
            </a:pPr>
            <a:r>
              <a:rPr lang="en-US" sz="2000" dirty="0">
                <a:solidFill>
                  <a:schemeClr val="tx1"/>
                </a:solidFill>
              </a:rPr>
              <a:t>Allocation of NOL to each company before and after set-off. Elaborate rules for allocation. Rules to adjust capital/carry over base for set-off losses contributed by subsidiary.</a:t>
            </a:r>
          </a:p>
          <a:p>
            <a:pPr marL="457200" indent="-457200" algn="just">
              <a:buClrTx/>
              <a:buFont typeface="+mj-lt"/>
              <a:buAutoNum type="arabicPeriod"/>
            </a:pPr>
            <a:r>
              <a:rPr lang="en-US" sz="2000" dirty="0">
                <a:solidFill>
                  <a:schemeClr val="tx1"/>
                </a:solidFill>
              </a:rPr>
              <a:t>Deduction and incentives like R&amp;D, Domestic Production Activities Deduction, interest disallowance etc. are computed at group level and allocated to each entity.</a:t>
            </a:r>
          </a:p>
          <a:p>
            <a:pPr marL="457200" indent="-457200" algn="just">
              <a:buClrTx/>
              <a:buFont typeface="+mj-lt"/>
              <a:buAutoNum type="arabicPeriod"/>
            </a:pPr>
            <a:r>
              <a:rPr lang="en-US" sz="2000" dirty="0">
                <a:solidFill>
                  <a:schemeClr val="tx1"/>
                </a:solidFill>
              </a:rPr>
              <a:t>States – have varying methods – some adopt Unitary Combined, some mandatory combined, some include PE of foreign companies as well.</a:t>
            </a:r>
          </a:p>
        </p:txBody>
      </p:sp>
    </p:spTree>
    <p:extLst>
      <p:ext uri="{BB962C8B-B14F-4D97-AF65-F5344CB8AC3E}">
        <p14:creationId xmlns:p14="http://schemas.microsoft.com/office/powerpoint/2010/main" val="2755075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28580" y="0"/>
            <a:ext cx="9115420" cy="523220"/>
          </a:xfrm>
        </p:spPr>
        <p:txBody>
          <a:bodyPr/>
          <a:lstStyle/>
          <a:p>
            <a:r>
              <a:rPr lang="en-US" sz="2700">
                <a:solidFill>
                  <a:schemeClr val="tx1"/>
                </a:solidFill>
              </a:rPr>
              <a:t>Group Relief - UK Model</a:t>
            </a:r>
          </a:p>
        </p:txBody>
      </p:sp>
      <p:sp>
        <p:nvSpPr>
          <p:cNvPr id="3" name="Text Placeholder 2"/>
          <p:cNvSpPr>
            <a:spLocks noGrp="1"/>
          </p:cNvSpPr>
          <p:nvPr>
            <p:ph type="body" sz="quarter" idx="16"/>
          </p:nvPr>
        </p:nvSpPr>
        <p:spPr>
          <a:xfrm>
            <a:off x="136484" y="873462"/>
            <a:ext cx="8830101" cy="5677467"/>
          </a:xfrm>
        </p:spPr>
        <p:txBody>
          <a:bodyPr>
            <a:normAutofit/>
          </a:bodyPr>
          <a:lstStyle/>
          <a:p>
            <a:pPr marL="457200" indent="-457200" algn="just">
              <a:spcBef>
                <a:spcPts val="1200"/>
              </a:spcBef>
              <a:buClrTx/>
              <a:buFont typeface="+mj-lt"/>
              <a:buAutoNum type="arabicPeriod"/>
            </a:pPr>
            <a:r>
              <a:rPr lang="en-US" sz="2400" dirty="0">
                <a:solidFill>
                  <a:schemeClr val="tx1"/>
                </a:solidFill>
              </a:rPr>
              <a:t>In principle, there are no consolidation rules in UK. </a:t>
            </a:r>
          </a:p>
          <a:p>
            <a:pPr marL="457200" indent="-457200" algn="just">
              <a:spcBef>
                <a:spcPts val="1200"/>
              </a:spcBef>
              <a:buClrTx/>
              <a:buFont typeface="+mj-lt"/>
              <a:buAutoNum type="arabicPeriod"/>
            </a:pPr>
            <a:r>
              <a:rPr lang="en-US" sz="2400" dirty="0">
                <a:solidFill>
                  <a:schemeClr val="tx1"/>
                </a:solidFill>
              </a:rPr>
              <a:t>However, there are specific provisions that recognize the economic unity of interest between group companies by allowing for </a:t>
            </a:r>
          </a:p>
          <a:p>
            <a:pPr marL="742935" lvl="1" indent="-457200" algn="just">
              <a:spcBef>
                <a:spcPts val="1200"/>
              </a:spcBef>
              <a:buClrTx/>
              <a:buFont typeface="+mj-lt"/>
              <a:buAutoNum type="alphaLcParenR"/>
            </a:pPr>
            <a:r>
              <a:rPr lang="en-US" sz="2400" dirty="0">
                <a:solidFill>
                  <a:schemeClr val="tx1"/>
                </a:solidFill>
              </a:rPr>
              <a:t>the elimination of gain and loss recognition on intragroup transactions involving capital assets (tax neutral transfers of capital assets),</a:t>
            </a:r>
          </a:p>
          <a:p>
            <a:pPr marL="742935" lvl="1" indent="-457200" algn="just">
              <a:spcBef>
                <a:spcPts val="1200"/>
              </a:spcBef>
              <a:buClrTx/>
              <a:buFont typeface="+mj-lt"/>
              <a:buAutoNum type="alphaLcParenR"/>
            </a:pPr>
            <a:r>
              <a:rPr lang="en-US" sz="2400" dirty="0">
                <a:solidFill>
                  <a:schemeClr val="tx1"/>
                </a:solidFill>
              </a:rPr>
              <a:t>the surrender of non-capital losses of one group member to a related group member (group relief surrender of losses). </a:t>
            </a:r>
          </a:p>
          <a:p>
            <a:pPr marL="457200" indent="-457200" algn="just">
              <a:spcBef>
                <a:spcPts val="1200"/>
              </a:spcBef>
              <a:buClrTx/>
              <a:buFont typeface="+mj-lt"/>
              <a:buAutoNum type="arabicPeriod"/>
            </a:pPr>
            <a:r>
              <a:rPr lang="en-US" sz="2400" dirty="0">
                <a:solidFill>
                  <a:schemeClr val="tx1"/>
                </a:solidFill>
              </a:rPr>
              <a:t>Surrender of losses has been extended to foreign subsidiaries through Marks and Spencer Ruling in 2005 later incorporated into UK Domestic Law with checks and balance.</a:t>
            </a:r>
          </a:p>
        </p:txBody>
      </p:sp>
    </p:spTree>
    <p:extLst>
      <p:ext uri="{BB962C8B-B14F-4D97-AF65-F5344CB8AC3E}">
        <p14:creationId xmlns:p14="http://schemas.microsoft.com/office/powerpoint/2010/main" val="6020325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0" y="0"/>
            <a:ext cx="9144000" cy="6477000"/>
          </a:xfrm>
          <a:prstGeom prst="rect">
            <a:avLst/>
          </a:prstGeom>
        </p:spPr>
      </p:pic>
    </p:spTree>
    <p:extLst>
      <p:ext uri="{BB962C8B-B14F-4D97-AF65-F5344CB8AC3E}">
        <p14:creationId xmlns:p14="http://schemas.microsoft.com/office/powerpoint/2010/main" val="17339513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5" y="0"/>
            <a:ext cx="9143995" cy="523220"/>
          </a:xfrm>
        </p:spPr>
        <p:txBody>
          <a:bodyPr/>
          <a:lstStyle/>
          <a:p>
            <a:r>
              <a:rPr lang="en-US" sz="2700">
                <a:solidFill>
                  <a:schemeClr val="tx1"/>
                </a:solidFill>
              </a:rPr>
              <a:t>Group Taxation - EU</a:t>
            </a:r>
            <a:endParaRPr lang="en-US" sz="2700"/>
          </a:p>
        </p:txBody>
      </p:sp>
      <p:sp>
        <p:nvSpPr>
          <p:cNvPr id="3" name="Text Placeholder 2"/>
          <p:cNvSpPr>
            <a:spLocks noGrp="1"/>
          </p:cNvSpPr>
          <p:nvPr>
            <p:ph type="body" sz="quarter" idx="16"/>
          </p:nvPr>
        </p:nvSpPr>
        <p:spPr>
          <a:xfrm>
            <a:off x="85304" y="506730"/>
            <a:ext cx="8982496" cy="6248399"/>
          </a:xfrm>
        </p:spPr>
        <p:txBody>
          <a:bodyPr>
            <a:noAutofit/>
          </a:bodyPr>
          <a:lstStyle/>
          <a:p>
            <a:pPr marL="457200" indent="-457200" algn="just">
              <a:spcBef>
                <a:spcPts val="300"/>
              </a:spcBef>
              <a:buClrTx/>
              <a:buFont typeface="+mj-lt"/>
              <a:buAutoNum type="arabicPeriod"/>
            </a:pPr>
            <a:r>
              <a:rPr lang="en-US" sz="2100" dirty="0">
                <a:solidFill>
                  <a:schemeClr val="tx1"/>
                </a:solidFill>
              </a:rPr>
              <a:t>First tabled in 2011, the Common Consolidated Corporate Tax Base (CCCTB) was designed to strengthen the Single Market for businesses. While Member States made considerable progress on many core elements but  they were unable to reach a final agreement. </a:t>
            </a:r>
          </a:p>
          <a:p>
            <a:pPr marL="457200" indent="-457200" algn="just">
              <a:spcBef>
                <a:spcPts val="300"/>
              </a:spcBef>
              <a:buClrTx/>
              <a:buFont typeface="+mj-lt"/>
              <a:buAutoNum type="arabicPeriod"/>
            </a:pPr>
            <a:r>
              <a:rPr lang="en-US" sz="2100" dirty="0">
                <a:solidFill>
                  <a:schemeClr val="tx1"/>
                </a:solidFill>
              </a:rPr>
              <a:t>During Oct 2016, EU commission re-launched CCCTB to make corporate taxation in the EU fairer, more competitive and growth-friendly. New features:</a:t>
            </a:r>
          </a:p>
          <a:p>
            <a:pPr marL="901700" lvl="1" indent="-457200" algn="just">
              <a:spcBef>
                <a:spcPts val="300"/>
              </a:spcBef>
              <a:buClrTx/>
              <a:buFont typeface="+mj-lt"/>
              <a:buAutoNum type="alphaLcParenR"/>
            </a:pPr>
            <a:r>
              <a:rPr lang="en-US" sz="2100" dirty="0">
                <a:solidFill>
                  <a:schemeClr val="tx1"/>
                </a:solidFill>
              </a:rPr>
              <a:t>The original CCCTB proposal was </a:t>
            </a:r>
            <a:r>
              <a:rPr lang="en-US" sz="2100" i="1" dirty="0">
                <a:solidFill>
                  <a:schemeClr val="tx1"/>
                </a:solidFill>
              </a:rPr>
              <a:t>optional</a:t>
            </a:r>
            <a:r>
              <a:rPr lang="en-US" sz="2100" dirty="0">
                <a:solidFill>
                  <a:schemeClr val="tx1"/>
                </a:solidFill>
              </a:rPr>
              <a:t> for all companies. But re-launched CCCTB will be </a:t>
            </a:r>
            <a:r>
              <a:rPr lang="en-US" sz="2100" i="1" dirty="0">
                <a:solidFill>
                  <a:schemeClr val="tx1"/>
                </a:solidFill>
              </a:rPr>
              <a:t>mandatory </a:t>
            </a:r>
            <a:r>
              <a:rPr lang="en-US" sz="2100" dirty="0">
                <a:solidFill>
                  <a:schemeClr val="tx1"/>
                </a:solidFill>
              </a:rPr>
              <a:t>for large groups.</a:t>
            </a:r>
          </a:p>
          <a:p>
            <a:pPr marL="901700" lvl="1" indent="-457200" algn="just">
              <a:spcBef>
                <a:spcPts val="300"/>
              </a:spcBef>
              <a:buClrTx/>
              <a:buFont typeface="+mj-lt"/>
              <a:buAutoNum type="alphaLcParenR"/>
            </a:pPr>
            <a:r>
              <a:rPr lang="en-US" sz="2100" dirty="0">
                <a:solidFill>
                  <a:schemeClr val="tx1"/>
                </a:solidFill>
              </a:rPr>
              <a:t>Plugs loopholes associated with profit-shifting for tax purposes.</a:t>
            </a:r>
          </a:p>
          <a:p>
            <a:pPr marL="901700" lvl="1" indent="-457200" algn="just">
              <a:spcBef>
                <a:spcPts val="300"/>
              </a:spcBef>
              <a:buClrTx/>
              <a:buFont typeface="+mj-lt"/>
              <a:buAutoNum type="alphaLcParenR"/>
            </a:pPr>
            <a:r>
              <a:rPr lang="en-US" sz="2100" dirty="0">
                <a:solidFill>
                  <a:schemeClr val="tx1"/>
                </a:solidFill>
              </a:rPr>
              <a:t>Encourage companies to finance their activities through equity and by tapping into markets rather than turning to debt.</a:t>
            </a:r>
          </a:p>
          <a:p>
            <a:pPr marL="901700" lvl="1" indent="-457200" algn="just">
              <a:spcBef>
                <a:spcPts val="300"/>
              </a:spcBef>
              <a:buClrTx/>
              <a:buFont typeface="+mj-lt"/>
              <a:buAutoNum type="alphaLcParenR"/>
            </a:pPr>
            <a:r>
              <a:rPr lang="en-US" sz="2100" dirty="0">
                <a:solidFill>
                  <a:schemeClr val="tx1"/>
                </a:solidFill>
              </a:rPr>
              <a:t>Support innovation through tax incentives for Research and Development (R&amp;D) activities linked to real economic activity.</a:t>
            </a:r>
          </a:p>
          <a:p>
            <a:pPr marL="901700" lvl="1" indent="-457200" algn="just">
              <a:spcBef>
                <a:spcPts val="300"/>
              </a:spcBef>
              <a:buClrTx/>
              <a:buFont typeface="+mj-lt"/>
              <a:buAutoNum type="alphaLcParenR"/>
            </a:pPr>
            <a:r>
              <a:rPr lang="en-US" sz="2100" dirty="0">
                <a:solidFill>
                  <a:schemeClr val="tx1"/>
                </a:solidFill>
                <a:cs typeface="Arial"/>
              </a:rPr>
              <a:t>Company's taxable profits will be shared between Member States in which the company is active </a:t>
            </a:r>
            <a:r>
              <a:rPr lang="en-US" sz="2100" b="1" dirty="0">
                <a:solidFill>
                  <a:schemeClr val="tx1"/>
                </a:solidFill>
                <a:cs typeface="Arial"/>
              </a:rPr>
              <a:t>using an apportionment formula based on assets, labour and sales with equal weightage</a:t>
            </a:r>
            <a:r>
              <a:rPr lang="en-US" sz="2100" dirty="0">
                <a:solidFill>
                  <a:schemeClr val="tx1"/>
                </a:solidFill>
                <a:cs typeface="Arial"/>
              </a:rPr>
              <a:t>. Each Member State can then tax their share of the company's profits at their own national rate.</a:t>
            </a:r>
          </a:p>
        </p:txBody>
      </p:sp>
    </p:spTree>
    <p:extLst>
      <p:ext uri="{BB962C8B-B14F-4D97-AF65-F5344CB8AC3E}">
        <p14:creationId xmlns:p14="http://schemas.microsoft.com/office/powerpoint/2010/main" val="19982605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0" y="16"/>
            <a:ext cx="9120188" cy="584775"/>
          </a:xfrm>
        </p:spPr>
        <p:txBody>
          <a:bodyPr/>
          <a:lstStyle/>
          <a:p>
            <a:r>
              <a:rPr lang="en-US" sz="2700">
                <a:solidFill>
                  <a:schemeClr val="tx1"/>
                </a:solidFill>
              </a:rPr>
              <a:t>Group Taxation - EU</a:t>
            </a:r>
            <a:endParaRPr lang="en-US" sz="2700"/>
          </a:p>
        </p:txBody>
      </p:sp>
      <p:sp>
        <p:nvSpPr>
          <p:cNvPr id="3" name="Text Placeholder 2"/>
          <p:cNvSpPr>
            <a:spLocks noGrp="1"/>
          </p:cNvSpPr>
          <p:nvPr>
            <p:ph type="body" sz="quarter" idx="16"/>
          </p:nvPr>
        </p:nvSpPr>
        <p:spPr>
          <a:xfrm>
            <a:off x="23812" y="584791"/>
            <a:ext cx="9096376" cy="6273209"/>
          </a:xfrm>
        </p:spPr>
        <p:txBody>
          <a:bodyPr>
            <a:noAutofit/>
          </a:bodyPr>
          <a:lstStyle/>
          <a:p>
            <a:pPr marL="342900" indent="-342900" algn="just">
              <a:spcBef>
                <a:spcPts val="0"/>
              </a:spcBef>
              <a:buClrTx/>
              <a:buFont typeface="+mj-lt"/>
              <a:buAutoNum type="arabicPeriod"/>
            </a:pPr>
            <a:r>
              <a:rPr lang="en-US" sz="1900" b="1">
                <a:solidFill>
                  <a:schemeClr val="tx1"/>
                </a:solidFill>
              </a:rPr>
              <a:t>Objectives</a:t>
            </a:r>
          </a:p>
          <a:p>
            <a:pPr marL="800076" lvl="1" indent="-342900" algn="just">
              <a:spcBef>
                <a:spcPts val="0"/>
              </a:spcBef>
              <a:buClrTx/>
              <a:buFont typeface="+mj-lt"/>
              <a:buAutoNum type="alphaLcParenR"/>
            </a:pPr>
            <a:r>
              <a:rPr lang="en-US" sz="1900">
                <a:solidFill>
                  <a:schemeClr val="tx1"/>
                </a:solidFill>
              </a:rPr>
              <a:t>Harmonization of Tax Base.</a:t>
            </a:r>
          </a:p>
          <a:p>
            <a:pPr marL="800076" lvl="1" indent="-342900" algn="just">
              <a:spcBef>
                <a:spcPts val="0"/>
              </a:spcBef>
              <a:buClrTx/>
              <a:buFont typeface="+mj-lt"/>
              <a:buAutoNum type="alphaLcParenR"/>
            </a:pPr>
            <a:r>
              <a:rPr lang="en-US" sz="1900">
                <a:solidFill>
                  <a:schemeClr val="tx1"/>
                </a:solidFill>
              </a:rPr>
              <a:t>Full Consolidation of Group Profits across EU.</a:t>
            </a:r>
          </a:p>
          <a:p>
            <a:pPr marL="800076" lvl="1" indent="-342900" algn="just">
              <a:spcBef>
                <a:spcPts val="0"/>
              </a:spcBef>
              <a:buClrTx/>
              <a:buFont typeface="+mj-lt"/>
              <a:buAutoNum type="alphaLcParenR"/>
            </a:pPr>
            <a:r>
              <a:rPr lang="en-US" sz="1900">
                <a:solidFill>
                  <a:schemeClr val="tx1"/>
                </a:solidFill>
              </a:rPr>
              <a:t>Tax Rates at discretion of members.</a:t>
            </a:r>
          </a:p>
          <a:p>
            <a:pPr marL="342900" indent="-342900" algn="just">
              <a:spcBef>
                <a:spcPts val="0"/>
              </a:spcBef>
              <a:buClrTx/>
              <a:buFont typeface="+mj-lt"/>
              <a:buAutoNum type="arabicPeriod"/>
            </a:pPr>
            <a:r>
              <a:rPr lang="en-US" sz="1900" b="1">
                <a:solidFill>
                  <a:schemeClr val="tx1"/>
                </a:solidFill>
              </a:rPr>
              <a:t>Eligibility Criteria</a:t>
            </a:r>
          </a:p>
          <a:p>
            <a:pPr marL="800076" lvl="1" indent="-342900" algn="just">
              <a:spcBef>
                <a:spcPts val="0"/>
              </a:spcBef>
              <a:buClrTx/>
              <a:buFont typeface="+mj-lt"/>
              <a:buAutoNum type="alphaLcParenR"/>
            </a:pPr>
            <a:r>
              <a:rPr lang="en-US" sz="1900">
                <a:solidFill>
                  <a:schemeClr val="tx1"/>
                </a:solidFill>
              </a:rPr>
              <a:t>Immediate or Lower Tier Subsidiaries with certain threshold of Control and Ownership. Also PE may be part of CCCTB.</a:t>
            </a:r>
          </a:p>
          <a:p>
            <a:pPr marL="800076" lvl="1" indent="-342900" algn="just">
              <a:spcBef>
                <a:spcPts val="0"/>
              </a:spcBef>
              <a:buClrTx/>
              <a:buFont typeface="+mj-lt"/>
              <a:buAutoNum type="alphaLcParenR"/>
            </a:pPr>
            <a:r>
              <a:rPr lang="en-US" sz="1900">
                <a:solidFill>
                  <a:schemeClr val="tx1"/>
                </a:solidFill>
              </a:rPr>
              <a:t>More than 50% Voting Power and 75% of Capital or Profit Share.</a:t>
            </a:r>
          </a:p>
          <a:p>
            <a:pPr marL="800076" lvl="1" indent="-342900" algn="just">
              <a:spcBef>
                <a:spcPts val="0"/>
              </a:spcBef>
              <a:buClrTx/>
              <a:buFont typeface="+mj-lt"/>
              <a:buAutoNum type="alphaLcParenR"/>
            </a:pPr>
            <a:r>
              <a:rPr lang="en-US" sz="1900">
                <a:solidFill>
                  <a:schemeClr val="tx1"/>
                </a:solidFill>
              </a:rPr>
              <a:t>Territorial Scope – Limited to EU, however outside EU Companies may still qualify if their subsidiaries/PE located in EU.</a:t>
            </a:r>
          </a:p>
          <a:p>
            <a:pPr marL="800076" lvl="1" indent="-342900" algn="just">
              <a:spcBef>
                <a:spcPts val="0"/>
              </a:spcBef>
              <a:buClrTx/>
              <a:buFont typeface="+mj-lt"/>
              <a:buAutoNum type="alphaLcParenR"/>
            </a:pPr>
            <a:r>
              <a:rPr lang="en-US" sz="1900">
                <a:solidFill>
                  <a:schemeClr val="tx1"/>
                </a:solidFill>
              </a:rPr>
              <a:t>Once option exercised for Group Taxation, all sub/PE will be covered.</a:t>
            </a:r>
          </a:p>
          <a:p>
            <a:pPr marL="342900" indent="-342900" algn="just">
              <a:spcBef>
                <a:spcPts val="0"/>
              </a:spcBef>
              <a:buClrTx/>
              <a:buFont typeface="+mj-lt"/>
              <a:buAutoNum type="arabicPeriod"/>
            </a:pPr>
            <a:r>
              <a:rPr lang="en-US" sz="1900" b="1">
                <a:solidFill>
                  <a:schemeClr val="tx1"/>
                </a:solidFill>
              </a:rPr>
              <a:t>Apportionment of Consolidated Tax Base</a:t>
            </a:r>
          </a:p>
          <a:p>
            <a:pPr marL="800076" lvl="1" indent="-342900" algn="just">
              <a:spcBef>
                <a:spcPts val="0"/>
              </a:spcBef>
              <a:buClrTx/>
              <a:buFont typeface="+mj-lt"/>
              <a:buAutoNum type="alphaLcParenR"/>
            </a:pPr>
            <a:r>
              <a:rPr lang="en-US" sz="1900">
                <a:solidFill>
                  <a:schemeClr val="tx1"/>
                </a:solidFill>
              </a:rPr>
              <a:t>Each member has separate tax rates hence CCCTB directive does apportionment of Group Tax Base based on formula.</a:t>
            </a:r>
          </a:p>
          <a:p>
            <a:pPr marL="800076" lvl="1" indent="-342900" algn="just">
              <a:spcBef>
                <a:spcPts val="0"/>
              </a:spcBef>
              <a:buClrTx/>
              <a:buFont typeface="+mj-lt"/>
              <a:buAutoNum type="alphaLcParenR"/>
            </a:pPr>
            <a:r>
              <a:rPr lang="en-US" sz="1900">
                <a:solidFill>
                  <a:schemeClr val="tx1"/>
                </a:solidFill>
              </a:rPr>
              <a:t>Formula is based on three factors – Sales, Labour and Assets</a:t>
            </a:r>
          </a:p>
          <a:p>
            <a:pPr marL="800078" lvl="1" indent="-342900" algn="just">
              <a:spcBef>
                <a:spcPts val="0"/>
              </a:spcBef>
              <a:buClrTx/>
              <a:buFont typeface="+mj-lt"/>
              <a:buAutoNum type="alphaLcParenR"/>
            </a:pPr>
            <a:r>
              <a:rPr lang="en-US" sz="1900">
                <a:solidFill>
                  <a:schemeClr val="tx1"/>
                </a:solidFill>
              </a:rPr>
              <a:t>Share of Country A = [1/3 Sales A / Group Sales + 1/3{1/2 Payroll of A / Group Payroll+1/2 No. of Emp of A / Group Emp} + 1/3 Assets of A / Group Assets] * Consolidated Tax Base.</a:t>
            </a:r>
          </a:p>
          <a:p>
            <a:pPr marL="342900" indent="-342900" algn="just">
              <a:spcBef>
                <a:spcPts val="0"/>
              </a:spcBef>
              <a:buClrTx/>
              <a:buFont typeface="+mj-lt"/>
              <a:buAutoNum type="arabicPeriod"/>
            </a:pPr>
            <a:r>
              <a:rPr lang="en-US" sz="1900" b="1">
                <a:solidFill>
                  <a:schemeClr val="tx1"/>
                </a:solidFill>
              </a:rPr>
              <a:t>Term</a:t>
            </a:r>
          </a:p>
          <a:p>
            <a:pPr marL="800076" lvl="1" indent="-342900" algn="just">
              <a:spcBef>
                <a:spcPts val="0"/>
              </a:spcBef>
              <a:buClrTx/>
              <a:buFont typeface="+mj-lt"/>
              <a:buAutoNum type="alphaLcParenR"/>
            </a:pPr>
            <a:r>
              <a:rPr lang="en-US" sz="1900">
                <a:solidFill>
                  <a:schemeClr val="tx1"/>
                </a:solidFill>
              </a:rPr>
              <a:t>If opted for CCCTB rules, it is binding for 5 years and thereafter prolonged for another 3 years unless timely notice of termination is given.</a:t>
            </a:r>
          </a:p>
        </p:txBody>
      </p:sp>
    </p:spTree>
    <p:extLst>
      <p:ext uri="{BB962C8B-B14F-4D97-AF65-F5344CB8AC3E}">
        <p14:creationId xmlns:p14="http://schemas.microsoft.com/office/powerpoint/2010/main" val="33504153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33336" y="0"/>
            <a:ext cx="9110663" cy="457200"/>
          </a:xfrm>
        </p:spPr>
        <p:txBody>
          <a:bodyPr/>
          <a:lstStyle/>
          <a:p>
            <a:r>
              <a:rPr lang="en-US" sz="2700">
                <a:solidFill>
                  <a:schemeClr val="tx1"/>
                </a:solidFill>
              </a:rPr>
              <a:t>Tax Consolidation - Comparison</a:t>
            </a:r>
          </a:p>
        </p:txBody>
      </p:sp>
      <p:pic>
        <p:nvPicPr>
          <p:cNvPr id="3" name="Picture 2"/>
          <p:cNvPicPr>
            <a:picLocks noChangeAspect="1"/>
          </p:cNvPicPr>
          <p:nvPr/>
        </p:nvPicPr>
        <p:blipFill>
          <a:blip r:embed="rId2"/>
          <a:stretch>
            <a:fillRect/>
          </a:stretch>
        </p:blipFill>
        <p:spPr>
          <a:xfrm>
            <a:off x="1" y="523720"/>
            <a:ext cx="9143998" cy="6334280"/>
          </a:xfrm>
          <a:prstGeom prst="rect">
            <a:avLst/>
          </a:prstGeom>
        </p:spPr>
      </p:pic>
    </p:spTree>
    <p:extLst>
      <p:ext uri="{BB962C8B-B14F-4D97-AF65-F5344CB8AC3E}">
        <p14:creationId xmlns:p14="http://schemas.microsoft.com/office/powerpoint/2010/main" val="19989172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28580" y="0"/>
            <a:ext cx="9115420" cy="609600"/>
          </a:xfrm>
        </p:spPr>
        <p:txBody>
          <a:bodyPr/>
          <a:lstStyle/>
          <a:p>
            <a:r>
              <a:rPr lang="en-US" sz="2700">
                <a:solidFill>
                  <a:schemeClr val="tx1"/>
                </a:solidFill>
              </a:rPr>
              <a:t>Indian Scenario</a:t>
            </a:r>
          </a:p>
        </p:txBody>
      </p:sp>
      <p:sp>
        <p:nvSpPr>
          <p:cNvPr id="3" name="Text Placeholder 2"/>
          <p:cNvSpPr>
            <a:spLocks noGrp="1"/>
          </p:cNvSpPr>
          <p:nvPr>
            <p:ph type="body" sz="quarter" idx="16"/>
          </p:nvPr>
        </p:nvSpPr>
        <p:spPr>
          <a:xfrm>
            <a:off x="136484" y="873462"/>
            <a:ext cx="8830101" cy="4841538"/>
          </a:xfrm>
        </p:spPr>
        <p:txBody>
          <a:bodyPr>
            <a:noAutofit/>
          </a:bodyPr>
          <a:lstStyle/>
          <a:p>
            <a:pPr marL="457200" indent="-457200" algn="just">
              <a:spcBef>
                <a:spcPts val="1200"/>
              </a:spcBef>
              <a:buClrTx/>
              <a:buFont typeface="+mj-lt"/>
              <a:buAutoNum type="arabicPeriod"/>
            </a:pPr>
            <a:r>
              <a:rPr lang="en-US" sz="2400" dirty="0">
                <a:solidFill>
                  <a:schemeClr val="tx1"/>
                </a:solidFill>
              </a:rPr>
              <a:t>No Group Taxation in India.</a:t>
            </a:r>
          </a:p>
          <a:p>
            <a:pPr marL="457200" indent="-457200" algn="just">
              <a:spcBef>
                <a:spcPts val="1200"/>
              </a:spcBef>
              <a:buClrTx/>
              <a:buFont typeface="+mj-lt"/>
              <a:buAutoNum type="arabicPeriod"/>
            </a:pPr>
            <a:r>
              <a:rPr lang="en-US" sz="2400" dirty="0">
                <a:solidFill>
                  <a:schemeClr val="tx1"/>
                </a:solidFill>
              </a:rPr>
              <a:t>No taxation for transfer of Capital Assets between H Co and wholly owned S Co., transferee being an Indian Company.</a:t>
            </a:r>
          </a:p>
          <a:p>
            <a:pPr marL="457200" indent="-457200" algn="just">
              <a:spcBef>
                <a:spcPts val="1200"/>
              </a:spcBef>
              <a:buClrTx/>
              <a:buFont typeface="+mj-lt"/>
              <a:buAutoNum type="arabicPeriod"/>
            </a:pPr>
            <a:r>
              <a:rPr lang="en-US" sz="2400" dirty="0">
                <a:solidFill>
                  <a:schemeClr val="tx1"/>
                </a:solidFill>
              </a:rPr>
              <a:t>Applicability of Transfer Pricing Regulations in case of Associated Enterprises under common control, capital or management.</a:t>
            </a:r>
          </a:p>
          <a:p>
            <a:pPr marL="457200" indent="-457200" algn="just">
              <a:spcBef>
                <a:spcPts val="1200"/>
              </a:spcBef>
              <a:buClrTx/>
              <a:buFont typeface="+mj-lt"/>
              <a:buAutoNum type="arabicPeriod"/>
            </a:pPr>
            <a:r>
              <a:rPr lang="en-US" sz="2400" dirty="0">
                <a:solidFill>
                  <a:schemeClr val="tx1"/>
                </a:solidFill>
              </a:rPr>
              <a:t>Concept of PoEM introduced in 2015. POEM is counter intuitive to Group Taxation. Combination of consolidated return and CFC regulations can effectively replace PoEM.</a:t>
            </a:r>
          </a:p>
          <a:p>
            <a:pPr marL="457200" indent="-457200" algn="just">
              <a:spcBef>
                <a:spcPts val="1200"/>
              </a:spcBef>
              <a:buClrTx/>
              <a:buFont typeface="+mj-lt"/>
              <a:buAutoNum type="arabicPeriod"/>
            </a:pPr>
            <a:r>
              <a:rPr lang="en-US" sz="2400" dirty="0">
                <a:solidFill>
                  <a:schemeClr val="tx1"/>
                </a:solidFill>
              </a:rPr>
              <a:t>Options of Amalgamation, Mergers, Demergers etc. for set off of losses or tax planning purposes within group entities.</a:t>
            </a:r>
          </a:p>
        </p:txBody>
      </p:sp>
    </p:spTree>
    <p:extLst>
      <p:ext uri="{BB962C8B-B14F-4D97-AF65-F5344CB8AC3E}">
        <p14:creationId xmlns:p14="http://schemas.microsoft.com/office/powerpoint/2010/main" val="31252107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D66CC7-BD42-9190-0883-08D9165E33EB}"/>
              </a:ext>
            </a:extLst>
          </p:cNvPr>
          <p:cNvSpPr>
            <a:spLocks noGrp="1"/>
          </p:cNvSpPr>
          <p:nvPr>
            <p:ph type="title"/>
          </p:nvPr>
        </p:nvSpPr>
        <p:spPr>
          <a:xfrm>
            <a:off x="0" y="0"/>
            <a:ext cx="8991600" cy="731831"/>
          </a:xfrm>
        </p:spPr>
        <p:txBody>
          <a:bodyPr>
            <a:normAutofit/>
          </a:bodyPr>
          <a:lstStyle/>
          <a:p>
            <a:pPr algn="l"/>
            <a:r>
              <a:rPr lang="en-IN" sz="2700" b="1"/>
              <a:t>Global Tax Developments – Minimum Tax</a:t>
            </a:r>
          </a:p>
        </p:txBody>
      </p:sp>
      <p:sp>
        <p:nvSpPr>
          <p:cNvPr id="3" name="Content Placeholder 2">
            <a:extLst>
              <a:ext uri="{FF2B5EF4-FFF2-40B4-BE49-F238E27FC236}">
                <a16:creationId xmlns:a16="http://schemas.microsoft.com/office/drawing/2014/main" id="{3A908B8B-3B18-AFFE-4E38-968C4B4C9CDE}"/>
              </a:ext>
            </a:extLst>
          </p:cNvPr>
          <p:cNvSpPr>
            <a:spLocks noGrp="1"/>
          </p:cNvSpPr>
          <p:nvPr>
            <p:ph idx="1"/>
          </p:nvPr>
        </p:nvSpPr>
        <p:spPr>
          <a:xfrm>
            <a:off x="76200" y="731832"/>
            <a:ext cx="8991600" cy="5745168"/>
          </a:xfrm>
        </p:spPr>
        <p:txBody>
          <a:bodyPr>
            <a:noAutofit/>
          </a:bodyPr>
          <a:lstStyle/>
          <a:p>
            <a:pPr marL="457200" indent="-457200" algn="just">
              <a:buFont typeface="+mj-lt"/>
              <a:buAutoNum type="arabicPeriod"/>
            </a:pPr>
            <a:r>
              <a:rPr lang="en-IN" sz="2000"/>
              <a:t>Global Anti-Base Erosion (GLoBE) Rules intended to ensure payment of minimum level of MNE groups in each of the operating jurisdictions.</a:t>
            </a:r>
          </a:p>
          <a:p>
            <a:pPr marL="457200" indent="-457200" algn="just">
              <a:buFont typeface="+mj-lt"/>
              <a:buAutoNum type="arabicPeriod"/>
            </a:pPr>
            <a:r>
              <a:rPr lang="en-IN" sz="2000"/>
              <a:t>Reckons the Consolidated Financial Statements for Revenue threshold of Euro 750 Mn.</a:t>
            </a:r>
          </a:p>
          <a:p>
            <a:pPr marL="457200" indent="-457200" algn="just">
              <a:buFont typeface="+mj-lt"/>
              <a:buAutoNum type="arabicPeriod"/>
            </a:pPr>
            <a:r>
              <a:rPr lang="en-IN" sz="2000"/>
              <a:t>Group means:</a:t>
            </a:r>
          </a:p>
          <a:p>
            <a:pPr marL="901700" indent="-457200" algn="just">
              <a:buAutoNum type="alphaLcParenR"/>
            </a:pPr>
            <a:r>
              <a:rPr lang="en-US" sz="2000"/>
              <a:t>one that includes at least one Entity or PE that is not located in the jurisdiction of the Ultimate Parent Entity.</a:t>
            </a:r>
          </a:p>
          <a:p>
            <a:pPr marL="901700" indent="-457200" algn="just">
              <a:buAutoNum type="alphaLcParenR"/>
            </a:pPr>
            <a:r>
              <a:rPr lang="en-US" sz="2000"/>
              <a:t>a collection of Entities that are related through ownership or control such that the assets, liabilities, income, expenses and cash flows of those Entities:</a:t>
            </a:r>
          </a:p>
          <a:p>
            <a:pPr marL="1346200" lvl="1" indent="-444500" algn="just">
              <a:buFont typeface="+mj-lt"/>
              <a:buAutoNum type="romanLcPeriod"/>
            </a:pPr>
            <a:r>
              <a:rPr lang="en-US" sz="2000"/>
              <a:t>are included in the Consolidated Financial Statements of the Ultimate Parent Entity; or</a:t>
            </a:r>
          </a:p>
          <a:p>
            <a:pPr marL="1346200" lvl="1" indent="-444500" algn="just">
              <a:buFont typeface="+mj-lt"/>
              <a:buAutoNum type="romanLcPeriod"/>
            </a:pPr>
            <a:r>
              <a:rPr lang="en-US" sz="2000"/>
              <a:t>are excluded from the Consolidated Financial Statements of the Ultimate Parent Entity solely on size or materiality grounds, or on the grounds that the Entity is held for sale.</a:t>
            </a:r>
          </a:p>
          <a:p>
            <a:pPr marL="901700" indent="-457200" algn="just">
              <a:buFont typeface="Arial" pitchFamily="34" charset="0"/>
              <a:buAutoNum type="alphaLcParenR"/>
            </a:pPr>
            <a:r>
              <a:rPr lang="en-US" sz="2000"/>
              <a:t>An Entity that is located in one jurisdiction and has one or more PE located in other jurisdictions provided that the Entity is not a part of another Group described in ‘b’ above.</a:t>
            </a:r>
            <a:r>
              <a:rPr lang="en-IN" sz="2000"/>
              <a:t> </a:t>
            </a:r>
          </a:p>
        </p:txBody>
      </p:sp>
    </p:spTree>
    <p:extLst>
      <p:ext uri="{BB962C8B-B14F-4D97-AF65-F5344CB8AC3E}">
        <p14:creationId xmlns:p14="http://schemas.microsoft.com/office/powerpoint/2010/main" val="16340682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8288" y="15911"/>
            <a:ext cx="9135711" cy="552125"/>
          </a:xfrm>
        </p:spPr>
        <p:txBody>
          <a:bodyPr>
            <a:normAutofit/>
          </a:bodyPr>
          <a:lstStyle/>
          <a:p>
            <a:pPr algn="l"/>
            <a:r>
              <a:rPr lang="en-US" sz="2400" b="1">
                <a:solidFill>
                  <a:schemeClr val="bg1">
                    <a:lumMod val="50000"/>
                  </a:schemeClr>
                </a:solidFill>
                <a:latin typeface="+mn-lt"/>
                <a:cs typeface="Georgia"/>
              </a:rPr>
              <a:t>BEPS MLI – Articles</a:t>
            </a:r>
            <a:endParaRPr lang="en-IN" sz="2400" b="1">
              <a:solidFill>
                <a:schemeClr val="bg1">
                  <a:lumMod val="50000"/>
                </a:schemeClr>
              </a:solidFill>
              <a:latin typeface="+mn-lt"/>
              <a:cs typeface="Georgia"/>
            </a:endParaRPr>
          </a:p>
        </p:txBody>
      </p:sp>
      <p:sp>
        <p:nvSpPr>
          <p:cNvPr id="6" name="Footer Placeholder 3"/>
          <p:cNvSpPr txBox="1">
            <a:spLocks/>
          </p:cNvSpPr>
          <p:nvPr/>
        </p:nvSpPr>
        <p:spPr bwMode="auto">
          <a:xfrm>
            <a:off x="8665485" y="6567849"/>
            <a:ext cx="490502" cy="302415"/>
          </a:xfrm>
          <a:prstGeom prst="rect">
            <a:avLst/>
          </a:prstGeom>
          <a:noFill/>
          <a:ln w="9525">
            <a:noFill/>
            <a:miter lim="800000"/>
            <a:headEnd/>
            <a:tailEnd/>
          </a:ln>
        </p:spPr>
        <p:txBody>
          <a:bodyPr/>
          <a:lstStyle/>
          <a:p>
            <a:pPr algn="ctr">
              <a:spcBef>
                <a:spcPct val="50000"/>
              </a:spcBef>
              <a:buClr>
                <a:srgbClr val="CC3300"/>
              </a:buClr>
              <a:buFont typeface="Wingdings" pitchFamily="2" charset="2"/>
              <a:buNone/>
            </a:pPr>
            <a:fld id="{1C405FF6-D830-4DD6-958D-C8D2D5E386C2}" type="slidenum">
              <a:rPr lang="en-US" sz="1000" b="1" smtClean="0">
                <a:solidFill>
                  <a:schemeClr val="tx1"/>
                </a:solidFill>
              </a:rPr>
              <a:pPr algn="ctr">
                <a:spcBef>
                  <a:spcPct val="50000"/>
                </a:spcBef>
                <a:buClr>
                  <a:srgbClr val="CC3300"/>
                </a:buClr>
                <a:buFont typeface="Wingdings" pitchFamily="2" charset="2"/>
                <a:buNone/>
              </a:pPr>
              <a:t>28</a:t>
            </a:fld>
            <a:endParaRPr lang="en-US" sz="1000" b="1">
              <a:solidFill>
                <a:schemeClr val="tx1"/>
              </a:solidFill>
            </a:endParaRPr>
          </a:p>
        </p:txBody>
      </p:sp>
      <p:graphicFrame>
        <p:nvGraphicFramePr>
          <p:cNvPr id="7" name="Table 7">
            <a:extLst>
              <a:ext uri="{FF2B5EF4-FFF2-40B4-BE49-F238E27FC236}">
                <a16:creationId xmlns:a16="http://schemas.microsoft.com/office/drawing/2014/main" id="{188AD068-5CF1-4CEB-B045-C92988C7BBF9}"/>
              </a:ext>
            </a:extLst>
          </p:cNvPr>
          <p:cNvGraphicFramePr>
            <a:graphicFrameLocks noGrp="1"/>
          </p:cNvGraphicFramePr>
          <p:nvPr>
            <p:extLst>
              <p:ext uri="{D42A27DB-BD31-4B8C-83A1-F6EECF244321}">
                <p14:modId xmlns:p14="http://schemas.microsoft.com/office/powerpoint/2010/main" val="514719356"/>
              </p:ext>
            </p:extLst>
          </p:nvPr>
        </p:nvGraphicFramePr>
        <p:xfrm>
          <a:off x="533399" y="653142"/>
          <a:ext cx="8132086" cy="3917069"/>
        </p:xfrm>
        <a:graphic>
          <a:graphicData uri="http://schemas.openxmlformats.org/drawingml/2006/table">
            <a:tbl>
              <a:tblPr firstRow="1" bandRow="1">
                <a:tableStyleId>{5C22544A-7EE6-4342-B048-85BDC9FD1C3A}</a:tableStyleId>
              </a:tblPr>
              <a:tblGrid>
                <a:gridCol w="1119635">
                  <a:extLst>
                    <a:ext uri="{9D8B030D-6E8A-4147-A177-3AD203B41FA5}">
                      <a16:colId xmlns:a16="http://schemas.microsoft.com/office/drawing/2014/main" val="4092212454"/>
                    </a:ext>
                  </a:extLst>
                </a:gridCol>
                <a:gridCol w="7012451">
                  <a:extLst>
                    <a:ext uri="{9D8B030D-6E8A-4147-A177-3AD203B41FA5}">
                      <a16:colId xmlns:a16="http://schemas.microsoft.com/office/drawing/2014/main" val="2585009319"/>
                    </a:ext>
                  </a:extLst>
                </a:gridCol>
              </a:tblGrid>
              <a:tr h="969649">
                <a:tc>
                  <a:txBody>
                    <a:bodyPr/>
                    <a:lstStyle/>
                    <a:p>
                      <a:r>
                        <a:rPr lang="en-US" sz="2000"/>
                        <a:t>Article</a:t>
                      </a:r>
                    </a:p>
                  </a:txBody>
                  <a:tcPr/>
                </a:tc>
                <a:tc>
                  <a:txBody>
                    <a:bodyPr/>
                    <a:lstStyle/>
                    <a:p>
                      <a:r>
                        <a:rPr lang="en-US" sz="2000"/>
                        <a:t>Particulars</a:t>
                      </a:r>
                    </a:p>
                  </a:txBody>
                  <a:tcPr/>
                </a:tc>
                <a:extLst>
                  <a:ext uri="{0D108BD9-81ED-4DB2-BD59-A6C34878D82A}">
                    <a16:rowId xmlns:a16="http://schemas.microsoft.com/office/drawing/2014/main" val="1735679477"/>
                  </a:ext>
                </a:extLst>
              </a:tr>
              <a:tr h="1501409">
                <a:tc>
                  <a:txBody>
                    <a:bodyPr/>
                    <a:lstStyle/>
                    <a:p>
                      <a:r>
                        <a:rPr lang="en-US" sz="2000"/>
                        <a:t>14</a:t>
                      </a:r>
                    </a:p>
                  </a:txBody>
                  <a:tcPr/>
                </a:tc>
                <a:tc>
                  <a:txBody>
                    <a:bodyPr/>
                    <a:lstStyle/>
                    <a:p>
                      <a:r>
                        <a:rPr lang="en-US" sz="2000" b="1"/>
                        <a:t>Splitting up of contracts : Address avoidance of PE by splitting up contracts between related enterprises to circumvent the threshold of PE creation.</a:t>
                      </a:r>
                    </a:p>
                    <a:p>
                      <a:r>
                        <a:rPr lang="en-US" sz="2000" b="1"/>
                        <a:t>India is silent on this position. To apply to all its CTAs.</a:t>
                      </a:r>
                    </a:p>
                  </a:txBody>
                  <a:tcPr/>
                </a:tc>
                <a:extLst>
                  <a:ext uri="{0D108BD9-81ED-4DB2-BD59-A6C34878D82A}">
                    <a16:rowId xmlns:a16="http://schemas.microsoft.com/office/drawing/2014/main" val="3969658310"/>
                  </a:ext>
                </a:extLst>
              </a:tr>
              <a:tr h="1446011">
                <a:tc>
                  <a:txBody>
                    <a:bodyPr/>
                    <a:lstStyle/>
                    <a:p>
                      <a:r>
                        <a:rPr lang="en-US" sz="2000"/>
                        <a:t>15</a:t>
                      </a:r>
                    </a:p>
                  </a:txBody>
                  <a:tcPr/>
                </a:tc>
                <a:tc>
                  <a:txBody>
                    <a:bodyPr/>
                    <a:lstStyle/>
                    <a:p>
                      <a:r>
                        <a:rPr lang="en-US" sz="2000"/>
                        <a:t>Definition of “</a:t>
                      </a:r>
                      <a:r>
                        <a:rPr lang="en-US" sz="2000" b="1"/>
                        <a:t>person closely related to an enterprise</a:t>
                      </a:r>
                      <a:r>
                        <a:rPr lang="en-US" sz="2000"/>
                        <a:t>”. Defines in the context of Article 12, 13, 14 of the MLI.</a:t>
                      </a:r>
                    </a:p>
                    <a:p>
                      <a:pPr marL="0" marR="0" lvl="0" indent="0" algn="l" defTabSz="685800" rtl="0" eaLnBrk="1" fontAlgn="auto" latinLnBrk="0" hangingPunct="1">
                        <a:lnSpc>
                          <a:spcPct val="100000"/>
                        </a:lnSpc>
                        <a:spcBef>
                          <a:spcPts val="0"/>
                        </a:spcBef>
                        <a:spcAft>
                          <a:spcPts val="0"/>
                        </a:spcAft>
                        <a:buClrTx/>
                        <a:buSzTx/>
                        <a:buFontTx/>
                        <a:buNone/>
                        <a:tabLst/>
                        <a:defRPr/>
                      </a:pPr>
                      <a:r>
                        <a:rPr lang="en-US" sz="2000" b="1"/>
                        <a:t>India is silent on this position. To apply to all its CTAs.</a:t>
                      </a:r>
                    </a:p>
                  </a:txBody>
                  <a:tcPr/>
                </a:tc>
                <a:extLst>
                  <a:ext uri="{0D108BD9-81ED-4DB2-BD59-A6C34878D82A}">
                    <a16:rowId xmlns:a16="http://schemas.microsoft.com/office/drawing/2014/main" val="1346605651"/>
                  </a:ext>
                </a:extLst>
              </a:tr>
            </a:tbl>
          </a:graphicData>
        </a:graphic>
      </p:graphicFrame>
    </p:spTree>
    <p:extLst>
      <p:ext uri="{BB962C8B-B14F-4D97-AF65-F5344CB8AC3E}">
        <p14:creationId xmlns:p14="http://schemas.microsoft.com/office/powerpoint/2010/main" val="3099744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0" y="9525"/>
            <a:ext cx="8229600" cy="507831"/>
          </a:xfrm>
        </p:spPr>
        <p:txBody>
          <a:bodyPr/>
          <a:lstStyle/>
          <a:p>
            <a:r>
              <a:rPr lang="en-US" sz="2700" dirty="0">
                <a:solidFill>
                  <a:schemeClr val="tx1"/>
                </a:solidFill>
              </a:rPr>
              <a:t>Tax Consolidation - Concept</a:t>
            </a:r>
          </a:p>
        </p:txBody>
      </p:sp>
      <p:sp>
        <p:nvSpPr>
          <p:cNvPr id="3" name="Text Placeholder 2"/>
          <p:cNvSpPr>
            <a:spLocks noGrp="1"/>
          </p:cNvSpPr>
          <p:nvPr>
            <p:ph type="body" sz="quarter" idx="16"/>
          </p:nvPr>
        </p:nvSpPr>
        <p:spPr>
          <a:xfrm>
            <a:off x="76200" y="609601"/>
            <a:ext cx="8991600" cy="6096000"/>
          </a:xfrm>
        </p:spPr>
        <p:txBody>
          <a:bodyPr>
            <a:noAutofit/>
          </a:bodyPr>
          <a:lstStyle/>
          <a:p>
            <a:pPr marL="457178" indent="-457178" algn="just">
              <a:buClrTx/>
              <a:buFont typeface="+mj-lt"/>
              <a:buAutoNum type="arabicPeriod"/>
            </a:pPr>
            <a:r>
              <a:rPr lang="en-US">
                <a:solidFill>
                  <a:schemeClr val="tx1"/>
                </a:solidFill>
              </a:rPr>
              <a:t>Entire Group is one Economic Unit. Hence, the Group should be taxed on its overall profits rather than taxing each constituent entity.</a:t>
            </a:r>
          </a:p>
          <a:p>
            <a:pPr marL="457178" indent="-457178" algn="just">
              <a:buClrTx/>
              <a:buFont typeface="+mj-lt"/>
              <a:buAutoNum type="arabicPeriod"/>
            </a:pPr>
            <a:r>
              <a:rPr lang="en-US">
                <a:solidFill>
                  <a:schemeClr val="tx1"/>
                </a:solidFill>
              </a:rPr>
              <a:t>Tax consolidation, or combined reporting, is a regime which treats a group of wholly owned or majority-owned companies and other entities (such as trusts and partnerships) as a single entity for tax purposes. </a:t>
            </a:r>
          </a:p>
          <a:p>
            <a:pPr marL="457178" indent="-457178" algn="just">
              <a:buClrTx/>
              <a:buFont typeface="+mj-lt"/>
              <a:buAutoNum type="arabicPeriod"/>
            </a:pPr>
            <a:r>
              <a:rPr lang="en-US">
                <a:solidFill>
                  <a:schemeClr val="tx1"/>
                </a:solidFill>
              </a:rPr>
              <a:t>Group taxation is designed to reduce the effect that the separate existence of related companies has on the aggregate tax liability of the group.</a:t>
            </a:r>
          </a:p>
          <a:p>
            <a:pPr marL="457178" indent="-457178" algn="just">
              <a:buClrTx/>
              <a:buFont typeface="+mj-lt"/>
              <a:buAutoNum type="arabicPeriod"/>
            </a:pPr>
            <a:r>
              <a:rPr lang="en-US">
                <a:solidFill>
                  <a:schemeClr val="tx1"/>
                </a:solidFill>
              </a:rPr>
              <a:t>To achieve Tax Neutrality – Say differences in tax treatment of two divisions carrying separate business of one entity and two separate entities belonging to same group.</a:t>
            </a:r>
          </a:p>
          <a:p>
            <a:pPr lvl="1" algn="just">
              <a:buClrTx/>
            </a:pPr>
            <a:r>
              <a:rPr lang="en-US" sz="2200">
                <a:solidFill>
                  <a:schemeClr val="tx1"/>
                </a:solidFill>
              </a:rPr>
              <a:t>But is it all the same – whether you do separate businesses in different divisions or different entities? – May be not since each separate legal entity has limited liability for which only it is liable and not for the liabilities/assets of other group companies.</a:t>
            </a:r>
          </a:p>
          <a:p>
            <a:pPr algn="just">
              <a:buClrTx/>
              <a:buFont typeface="+mj-lt"/>
              <a:buAutoNum type="arabicPeriod"/>
            </a:pPr>
            <a:r>
              <a:rPr lang="en-US">
                <a:solidFill>
                  <a:schemeClr val="tx1"/>
                </a:solidFill>
              </a:rPr>
              <a:t>Generally, consolidation is an irrevocable decision.</a:t>
            </a:r>
          </a:p>
          <a:p>
            <a:pPr algn="just">
              <a:buClrTx/>
              <a:buFont typeface="+mj-lt"/>
              <a:buAutoNum type="arabicPeriod"/>
            </a:pPr>
            <a:r>
              <a:rPr lang="en-US">
                <a:solidFill>
                  <a:schemeClr val="tx1"/>
                </a:solidFill>
              </a:rPr>
              <a:t>Head entity of the group is responsible for all tax obligations.</a:t>
            </a:r>
          </a:p>
        </p:txBody>
      </p:sp>
    </p:spTree>
    <p:extLst>
      <p:ext uri="{BB962C8B-B14F-4D97-AF65-F5344CB8AC3E}">
        <p14:creationId xmlns:p14="http://schemas.microsoft.com/office/powerpoint/2010/main" val="797355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131A8D-FF6F-74FD-DBCF-C1AA0A148F8B}"/>
              </a:ext>
            </a:extLst>
          </p:cNvPr>
          <p:cNvSpPr>
            <a:spLocks noGrp="1"/>
          </p:cNvSpPr>
          <p:nvPr>
            <p:ph idx="1"/>
          </p:nvPr>
        </p:nvSpPr>
        <p:spPr>
          <a:xfrm>
            <a:off x="165735" y="617220"/>
            <a:ext cx="8812530" cy="6137910"/>
          </a:xfrm>
        </p:spPr>
        <p:txBody>
          <a:bodyPr>
            <a:noAutofit/>
          </a:bodyPr>
          <a:lstStyle/>
          <a:p>
            <a:pPr marL="514350" indent="-514350">
              <a:spcBef>
                <a:spcPts val="0"/>
              </a:spcBef>
              <a:buFont typeface="+mj-lt"/>
              <a:buAutoNum type="arabicPeriod"/>
            </a:pPr>
            <a:r>
              <a:rPr lang="en-IN" sz="2100" b="1" dirty="0"/>
              <a:t>Simplicity</a:t>
            </a:r>
          </a:p>
          <a:p>
            <a:pPr marL="971526" lvl="1" indent="-514350">
              <a:spcBef>
                <a:spcPts val="0"/>
              </a:spcBef>
              <a:buFont typeface="+mj-lt"/>
              <a:buAutoNum type="alphaLcPeriod"/>
            </a:pPr>
            <a:r>
              <a:rPr lang="en-IN" sz="2100" dirty="0"/>
              <a:t>Economy in cost of collection</a:t>
            </a:r>
          </a:p>
          <a:p>
            <a:pPr marL="971526" lvl="1" indent="-514350">
              <a:spcBef>
                <a:spcPts val="0"/>
              </a:spcBef>
              <a:buFont typeface="+mj-lt"/>
              <a:buAutoNum type="alphaLcPeriod"/>
            </a:pPr>
            <a:r>
              <a:rPr lang="en-IN" sz="2100" dirty="0"/>
              <a:t>Convenience of payment</a:t>
            </a:r>
          </a:p>
          <a:p>
            <a:pPr marL="971526" lvl="1" indent="-514350">
              <a:spcBef>
                <a:spcPts val="0"/>
              </a:spcBef>
              <a:buFont typeface="+mj-lt"/>
              <a:buAutoNum type="alphaLcPeriod"/>
            </a:pPr>
            <a:r>
              <a:rPr lang="en-IN" sz="2100" dirty="0"/>
              <a:t>Predictability</a:t>
            </a:r>
          </a:p>
          <a:p>
            <a:pPr marL="971526" lvl="1" indent="-514350">
              <a:spcBef>
                <a:spcPts val="0"/>
              </a:spcBef>
              <a:buFont typeface="+mj-lt"/>
              <a:buAutoNum type="alphaLcPeriod"/>
            </a:pPr>
            <a:r>
              <a:rPr lang="en-IN" sz="2100" dirty="0"/>
              <a:t>Scalability</a:t>
            </a:r>
          </a:p>
          <a:p>
            <a:pPr marL="971526" lvl="1" indent="-514350">
              <a:spcBef>
                <a:spcPts val="0"/>
              </a:spcBef>
              <a:buFont typeface="+mj-lt"/>
              <a:buAutoNum type="alphaLcPeriod"/>
            </a:pPr>
            <a:r>
              <a:rPr lang="en-IN" sz="2100" dirty="0"/>
              <a:t>Confidentiality</a:t>
            </a:r>
          </a:p>
          <a:p>
            <a:pPr marL="514350" indent="-514350">
              <a:spcBef>
                <a:spcPts val="0"/>
              </a:spcBef>
              <a:buFont typeface="+mj-lt"/>
              <a:buAutoNum type="arabicPeriod"/>
            </a:pPr>
            <a:r>
              <a:rPr lang="en-IN" sz="2100" b="1" dirty="0"/>
              <a:t>Tax Revenue / Anti Avoidance</a:t>
            </a:r>
          </a:p>
          <a:p>
            <a:pPr marL="971526" lvl="1" indent="-514350">
              <a:spcBef>
                <a:spcPts val="0"/>
              </a:spcBef>
              <a:buFont typeface="+mj-lt"/>
              <a:buAutoNum type="alphaLcPeriod"/>
            </a:pPr>
            <a:r>
              <a:rPr lang="en-IN" sz="2100" dirty="0"/>
              <a:t>Minimum tax gap</a:t>
            </a:r>
          </a:p>
          <a:p>
            <a:pPr marL="971526" lvl="1" indent="-514350">
              <a:spcBef>
                <a:spcPts val="0"/>
              </a:spcBef>
              <a:buFont typeface="+mj-lt"/>
              <a:buAutoNum type="alphaLcPeriod"/>
            </a:pPr>
            <a:r>
              <a:rPr lang="en-IN" sz="2100" dirty="0"/>
              <a:t>Revenue impact (Intra-group loss offset?)</a:t>
            </a:r>
          </a:p>
          <a:p>
            <a:pPr marL="971526" lvl="1" indent="-514350">
              <a:spcBef>
                <a:spcPts val="0"/>
              </a:spcBef>
              <a:buFont typeface="+mj-lt"/>
              <a:buAutoNum type="alphaLcPeriod"/>
            </a:pPr>
            <a:r>
              <a:rPr lang="en-IN" sz="2100" dirty="0"/>
              <a:t>Exchange of information</a:t>
            </a:r>
          </a:p>
          <a:p>
            <a:pPr marL="971526" lvl="1" indent="-514350">
              <a:spcBef>
                <a:spcPts val="0"/>
              </a:spcBef>
              <a:buFont typeface="+mj-lt"/>
              <a:buAutoNum type="alphaLcPeriod"/>
            </a:pPr>
            <a:r>
              <a:rPr lang="en-IN" sz="2100" dirty="0"/>
              <a:t>Self regulation</a:t>
            </a:r>
          </a:p>
          <a:p>
            <a:pPr marL="514350" indent="-514350">
              <a:spcBef>
                <a:spcPts val="0"/>
              </a:spcBef>
              <a:buFont typeface="+mj-lt"/>
              <a:buAutoNum type="arabicPeriod"/>
            </a:pPr>
            <a:r>
              <a:rPr lang="en-IN" sz="2100" b="1" dirty="0"/>
              <a:t>Fairness</a:t>
            </a:r>
          </a:p>
          <a:p>
            <a:pPr marL="971526" lvl="1" indent="-514350">
              <a:spcBef>
                <a:spcPts val="0"/>
              </a:spcBef>
              <a:buFont typeface="+mj-lt"/>
              <a:buAutoNum type="alphaLcPeriod"/>
            </a:pPr>
            <a:r>
              <a:rPr lang="en-IN" sz="2100" dirty="0"/>
              <a:t>Certainty</a:t>
            </a:r>
          </a:p>
          <a:p>
            <a:pPr marL="971526" lvl="1" indent="-514350">
              <a:spcBef>
                <a:spcPts val="0"/>
              </a:spcBef>
              <a:buFont typeface="+mj-lt"/>
              <a:buAutoNum type="alphaLcPeriod"/>
            </a:pPr>
            <a:r>
              <a:rPr lang="en-IN" sz="2100" dirty="0"/>
              <a:t>Equity</a:t>
            </a:r>
          </a:p>
          <a:p>
            <a:pPr marL="971526" lvl="1" indent="-514350">
              <a:spcBef>
                <a:spcPts val="0"/>
              </a:spcBef>
              <a:buFont typeface="+mj-lt"/>
              <a:buAutoNum type="alphaLcPeriod"/>
            </a:pPr>
            <a:r>
              <a:rPr lang="en-IN" sz="2100" dirty="0"/>
              <a:t>Transparency</a:t>
            </a:r>
          </a:p>
          <a:p>
            <a:pPr marL="514350" indent="-514350">
              <a:spcBef>
                <a:spcPts val="0"/>
              </a:spcBef>
              <a:buFont typeface="+mj-lt"/>
              <a:buAutoNum type="arabicPeriod"/>
            </a:pPr>
            <a:r>
              <a:rPr lang="en-IN" sz="2100" b="1" dirty="0"/>
              <a:t>Neutrality</a:t>
            </a:r>
          </a:p>
          <a:p>
            <a:pPr marL="514350" indent="-514350">
              <a:spcBef>
                <a:spcPts val="0"/>
              </a:spcBef>
              <a:buFont typeface="+mj-lt"/>
              <a:buAutoNum type="arabicPeriod"/>
            </a:pPr>
            <a:r>
              <a:rPr lang="en-IN" sz="2100" b="1" dirty="0"/>
              <a:t>Economic growth and efficiency</a:t>
            </a:r>
          </a:p>
          <a:p>
            <a:pPr marL="514350" indent="-514350">
              <a:spcBef>
                <a:spcPts val="0"/>
              </a:spcBef>
              <a:buFont typeface="+mj-lt"/>
              <a:buAutoNum type="arabicPeriod"/>
            </a:pPr>
            <a:r>
              <a:rPr lang="en-IN" sz="2100" b="1" dirty="0"/>
              <a:t>Globally harmonised</a:t>
            </a:r>
          </a:p>
          <a:p>
            <a:pPr marL="514350" indent="-514350">
              <a:spcBef>
                <a:spcPts val="0"/>
              </a:spcBef>
              <a:buFont typeface="+mj-lt"/>
              <a:buAutoNum type="arabicPeriod"/>
            </a:pPr>
            <a:r>
              <a:rPr lang="en-IN" sz="2100" b="1" dirty="0"/>
              <a:t>Tax administration maturity</a:t>
            </a:r>
          </a:p>
        </p:txBody>
      </p:sp>
      <p:sp>
        <p:nvSpPr>
          <p:cNvPr id="4" name="Text Placeholder 1">
            <a:extLst>
              <a:ext uri="{FF2B5EF4-FFF2-40B4-BE49-F238E27FC236}">
                <a16:creationId xmlns:a16="http://schemas.microsoft.com/office/drawing/2014/main" id="{F66BC72B-81FF-8C28-96E7-315D9D828EEC}"/>
              </a:ext>
            </a:extLst>
          </p:cNvPr>
          <p:cNvSpPr txBox="1">
            <a:spLocks/>
          </p:cNvSpPr>
          <p:nvPr/>
        </p:nvSpPr>
        <p:spPr>
          <a:xfrm>
            <a:off x="0" y="9525"/>
            <a:ext cx="8229600" cy="507831"/>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2700" dirty="0">
                <a:solidFill>
                  <a:schemeClr val="tx1"/>
                </a:solidFill>
              </a:rPr>
              <a:t>Tax Policy Attributes</a:t>
            </a:r>
          </a:p>
        </p:txBody>
      </p:sp>
    </p:spTree>
    <p:extLst>
      <p:ext uri="{BB962C8B-B14F-4D97-AF65-F5344CB8AC3E}">
        <p14:creationId xmlns:p14="http://schemas.microsoft.com/office/powerpoint/2010/main" val="1636737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DFBF6-E20D-4BE7-97C5-E1E21BF394C8}"/>
              </a:ext>
            </a:extLst>
          </p:cNvPr>
          <p:cNvSpPr>
            <a:spLocks noGrp="1"/>
          </p:cNvSpPr>
          <p:nvPr>
            <p:ph type="title"/>
          </p:nvPr>
        </p:nvSpPr>
        <p:spPr>
          <a:xfrm>
            <a:off x="0" y="0"/>
            <a:ext cx="9144000" cy="533400"/>
          </a:xfrm>
        </p:spPr>
        <p:txBody>
          <a:bodyPr>
            <a:normAutofit/>
          </a:bodyPr>
          <a:lstStyle/>
          <a:p>
            <a:pPr algn="l"/>
            <a:r>
              <a:rPr lang="en-IN" sz="2700" b="1"/>
              <a:t>Tax Consolidation Overview</a:t>
            </a:r>
          </a:p>
        </p:txBody>
      </p:sp>
      <p:sp>
        <p:nvSpPr>
          <p:cNvPr id="3" name="Content Placeholder 2">
            <a:extLst>
              <a:ext uri="{FF2B5EF4-FFF2-40B4-BE49-F238E27FC236}">
                <a16:creationId xmlns:a16="http://schemas.microsoft.com/office/drawing/2014/main" id="{C317920A-A0A7-4E73-8CBC-4C0463EB69DC}"/>
              </a:ext>
            </a:extLst>
          </p:cNvPr>
          <p:cNvSpPr>
            <a:spLocks noGrp="1"/>
          </p:cNvSpPr>
          <p:nvPr>
            <p:ph idx="1"/>
          </p:nvPr>
        </p:nvSpPr>
        <p:spPr>
          <a:xfrm>
            <a:off x="533400" y="685800"/>
            <a:ext cx="8001000" cy="5943600"/>
          </a:xfrm>
        </p:spPr>
        <p:txBody>
          <a:bodyPr>
            <a:normAutofit fontScale="92500" lnSpcReduction="20000"/>
          </a:bodyPr>
          <a:lstStyle/>
          <a:p>
            <a:pPr marL="457178" indent="-457178">
              <a:buFont typeface="+mj-lt"/>
              <a:buAutoNum type="arabicPeriod"/>
            </a:pPr>
            <a:r>
              <a:rPr lang="en-IN" sz="2400"/>
              <a:t>Ownership Criteria</a:t>
            </a:r>
          </a:p>
          <a:p>
            <a:pPr marL="457178" indent="-457178">
              <a:buFont typeface="+mj-lt"/>
              <a:buAutoNum type="arabicPeriod"/>
            </a:pPr>
            <a:r>
              <a:rPr lang="en-IN" sz="2400"/>
              <a:t>Intra-group loss set-off</a:t>
            </a:r>
          </a:p>
          <a:p>
            <a:pPr marL="914354" lvl="1" indent="-457178">
              <a:buFont typeface="+mj-lt"/>
              <a:buAutoNum type="alphaLcParenR"/>
            </a:pPr>
            <a:r>
              <a:rPr lang="en-IN" sz="2400"/>
              <a:t>Pre-consolidation loss</a:t>
            </a:r>
          </a:p>
          <a:p>
            <a:pPr marL="914354" lvl="1" indent="-457178">
              <a:buFont typeface="+mj-lt"/>
              <a:buAutoNum type="alphaLcParenR"/>
            </a:pPr>
            <a:r>
              <a:rPr lang="en-IN" sz="2400"/>
              <a:t>Loss during consolidation term</a:t>
            </a:r>
          </a:p>
          <a:p>
            <a:pPr marL="914354" lvl="1" indent="-457178">
              <a:buFont typeface="+mj-lt"/>
              <a:buAutoNum type="alphaLcParenR"/>
            </a:pPr>
            <a:r>
              <a:rPr lang="en-IN" sz="2400"/>
              <a:t>On exit</a:t>
            </a:r>
          </a:p>
          <a:p>
            <a:pPr marL="914354" lvl="1" indent="-457178">
              <a:buFont typeface="+mj-lt"/>
              <a:buAutoNum type="alphaLcParenR"/>
            </a:pPr>
            <a:r>
              <a:rPr lang="en-IN" sz="2400"/>
              <a:t>On Deconsolidation</a:t>
            </a:r>
          </a:p>
          <a:p>
            <a:pPr marL="457178" indent="-457178">
              <a:buFont typeface="+mj-lt"/>
              <a:buAutoNum type="arabicPeriod"/>
            </a:pPr>
            <a:r>
              <a:rPr lang="en-IN" sz="2400"/>
              <a:t>Intra-group asset transfer</a:t>
            </a:r>
          </a:p>
          <a:p>
            <a:pPr marL="914354" lvl="1" indent="-457178">
              <a:buFont typeface="+mj-lt"/>
              <a:buAutoNum type="alphaLcParenR"/>
            </a:pPr>
            <a:r>
              <a:rPr lang="en-IN" sz="2400"/>
              <a:t>Deferred gain / loss</a:t>
            </a:r>
          </a:p>
          <a:p>
            <a:pPr marL="914354" lvl="1" indent="-457178">
              <a:buFont typeface="+mj-lt"/>
              <a:buAutoNum type="alphaLcParenR"/>
            </a:pPr>
            <a:r>
              <a:rPr lang="en-IN" sz="2400"/>
              <a:t>Recognised gain / loss</a:t>
            </a:r>
          </a:p>
          <a:p>
            <a:pPr marL="457178" indent="-457178">
              <a:buFont typeface="+mj-lt"/>
              <a:buAutoNum type="arabicPeriod"/>
            </a:pPr>
            <a:r>
              <a:rPr lang="en-IN" sz="2400"/>
              <a:t>Intra-group shareholding</a:t>
            </a:r>
          </a:p>
          <a:p>
            <a:pPr marL="457178" indent="-457178">
              <a:buFont typeface="+mj-lt"/>
              <a:buAutoNum type="arabicPeriod"/>
            </a:pPr>
            <a:r>
              <a:rPr lang="en-IN" sz="2400"/>
              <a:t>Loss - double dip prevention</a:t>
            </a:r>
          </a:p>
          <a:p>
            <a:pPr marL="457178" indent="-457178">
              <a:buFont typeface="+mj-lt"/>
              <a:buAutoNum type="arabicPeriod"/>
            </a:pPr>
            <a:r>
              <a:rPr lang="en-IN" sz="2400"/>
              <a:t>Tax Treaty</a:t>
            </a:r>
          </a:p>
          <a:p>
            <a:pPr marL="457178" indent="-457178">
              <a:buFont typeface="+mj-lt"/>
              <a:buAutoNum type="arabicPeriod"/>
            </a:pPr>
            <a:r>
              <a:rPr lang="en-IN" sz="2400"/>
              <a:t>Domestic anti-avoidance provisions</a:t>
            </a:r>
          </a:p>
          <a:p>
            <a:pPr marL="800060" lvl="1" indent="-342882">
              <a:buFont typeface="+mj-lt"/>
              <a:buAutoNum type="alphaLcParenR"/>
            </a:pPr>
            <a:r>
              <a:rPr lang="en-IN" sz="2400"/>
              <a:t>Transfer pricing</a:t>
            </a:r>
          </a:p>
          <a:p>
            <a:pPr marL="800060" lvl="1" indent="-342882">
              <a:buFont typeface="+mj-lt"/>
              <a:buAutoNum type="alphaLcParenR"/>
            </a:pPr>
            <a:r>
              <a:rPr lang="en-IN" sz="2400"/>
              <a:t>CFC regulation</a:t>
            </a:r>
          </a:p>
          <a:p>
            <a:pPr marL="800060" lvl="1" indent="-342882">
              <a:buFont typeface="+mj-lt"/>
              <a:buAutoNum type="alphaLcParenR"/>
            </a:pPr>
            <a:r>
              <a:rPr lang="en-IN" sz="2400"/>
              <a:t>Interest deduction</a:t>
            </a:r>
          </a:p>
          <a:p>
            <a:pPr marL="457178" indent="-457178">
              <a:buFont typeface="+mj-lt"/>
              <a:buAutoNum type="arabicPeriod"/>
            </a:pPr>
            <a:r>
              <a:rPr lang="en-IN" sz="2400"/>
              <a:t>Treaty application</a:t>
            </a:r>
          </a:p>
          <a:p>
            <a:endParaRPr lang="en-IN"/>
          </a:p>
          <a:p>
            <a:pPr lvl="1"/>
            <a:endParaRPr lang="en-IN"/>
          </a:p>
        </p:txBody>
      </p:sp>
    </p:spTree>
    <p:extLst>
      <p:ext uri="{BB962C8B-B14F-4D97-AF65-F5344CB8AC3E}">
        <p14:creationId xmlns:p14="http://schemas.microsoft.com/office/powerpoint/2010/main" val="2642396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0" y="0"/>
            <a:ext cx="9144000" cy="507831"/>
          </a:xfrm>
        </p:spPr>
        <p:txBody>
          <a:bodyPr/>
          <a:lstStyle/>
          <a:p>
            <a:pPr marL="0" indent="0"/>
            <a:r>
              <a:rPr lang="en-US" sz="2700" b="1">
                <a:solidFill>
                  <a:schemeClr val="tx1"/>
                </a:solidFill>
              </a:rPr>
              <a:t>Eligible  Entities - Mandatory V/s Elective Application</a:t>
            </a:r>
            <a:endParaRPr lang="en-US" sz="2700">
              <a:solidFill>
                <a:schemeClr val="tx1"/>
              </a:solidFill>
            </a:endParaRPr>
          </a:p>
        </p:txBody>
      </p:sp>
      <p:sp>
        <p:nvSpPr>
          <p:cNvPr id="3" name="Text Placeholder 2"/>
          <p:cNvSpPr>
            <a:spLocks noGrp="1"/>
          </p:cNvSpPr>
          <p:nvPr>
            <p:ph type="body" sz="quarter" idx="16"/>
          </p:nvPr>
        </p:nvSpPr>
        <p:spPr>
          <a:xfrm>
            <a:off x="152400" y="685800"/>
            <a:ext cx="8839200" cy="5334000"/>
          </a:xfrm>
        </p:spPr>
        <p:txBody>
          <a:bodyPr>
            <a:noAutofit/>
          </a:bodyPr>
          <a:lstStyle/>
          <a:p>
            <a:pPr marL="514345" indent="-457200" algn="just">
              <a:spcBef>
                <a:spcPts val="1200"/>
              </a:spcBef>
              <a:spcAft>
                <a:spcPts val="1200"/>
              </a:spcAft>
              <a:buClr>
                <a:schemeClr val="tx1"/>
              </a:buClr>
              <a:buFont typeface="+mj-lt"/>
              <a:buAutoNum type="arabicPeriod"/>
            </a:pPr>
            <a:r>
              <a:rPr lang="en-US" sz="2400" b="1" dirty="0">
                <a:solidFill>
                  <a:schemeClr val="tx1"/>
                </a:solidFill>
              </a:rPr>
              <a:t>Common Control</a:t>
            </a:r>
            <a:r>
              <a:rPr lang="en-US" sz="2400" dirty="0">
                <a:solidFill>
                  <a:schemeClr val="tx1"/>
                </a:solidFill>
              </a:rPr>
              <a:t> is essential for a “Group”.</a:t>
            </a:r>
          </a:p>
          <a:p>
            <a:pPr lvl="1" algn="just">
              <a:spcBef>
                <a:spcPts val="1200"/>
              </a:spcBef>
              <a:spcAft>
                <a:spcPts val="1200"/>
              </a:spcAft>
              <a:buClr>
                <a:schemeClr val="tx1"/>
              </a:buClr>
            </a:pPr>
            <a:r>
              <a:rPr lang="en-US" sz="2400" dirty="0">
                <a:solidFill>
                  <a:schemeClr val="tx1"/>
                </a:solidFill>
              </a:rPr>
              <a:t>Criteria could be – Minimum % voting rights, control through quasi equity instruments, control over composition of BOD, special shareholders’ agreements.</a:t>
            </a:r>
          </a:p>
          <a:p>
            <a:pPr marL="514345" indent="-457200" algn="just">
              <a:spcBef>
                <a:spcPts val="1200"/>
              </a:spcBef>
              <a:spcAft>
                <a:spcPts val="1200"/>
              </a:spcAft>
              <a:buClr>
                <a:schemeClr val="tx1"/>
              </a:buClr>
              <a:buFont typeface="+mj-lt"/>
              <a:buAutoNum type="arabicPeriod"/>
            </a:pPr>
            <a:r>
              <a:rPr lang="en-US" sz="2400" dirty="0">
                <a:solidFill>
                  <a:schemeClr val="tx1"/>
                </a:solidFill>
              </a:rPr>
              <a:t>Continuous loss-making companies, Tax-exempt companies and Companies with differential tax rates are not included.</a:t>
            </a:r>
          </a:p>
          <a:p>
            <a:pPr marL="514345" indent="-457200" algn="just">
              <a:spcBef>
                <a:spcPts val="1200"/>
              </a:spcBef>
              <a:spcAft>
                <a:spcPts val="1200"/>
              </a:spcAft>
              <a:buClr>
                <a:schemeClr val="tx1"/>
              </a:buClr>
              <a:buFont typeface="+mj-lt"/>
              <a:buAutoNum type="arabicPeriod"/>
            </a:pPr>
            <a:r>
              <a:rPr lang="en-US" sz="2400" dirty="0">
                <a:solidFill>
                  <a:schemeClr val="tx1"/>
                </a:solidFill>
              </a:rPr>
              <a:t>Companies in bankruptcy and litigation are also ignored.</a:t>
            </a:r>
          </a:p>
          <a:p>
            <a:pPr marL="514345" indent="-457200" algn="just">
              <a:spcBef>
                <a:spcPts val="1200"/>
              </a:spcBef>
              <a:spcAft>
                <a:spcPts val="1200"/>
              </a:spcAft>
              <a:buClr>
                <a:schemeClr val="tx1"/>
              </a:buClr>
              <a:buFont typeface="+mj-lt"/>
              <a:buAutoNum type="arabicPeriod"/>
            </a:pPr>
            <a:r>
              <a:rPr lang="en-US" sz="2400" dirty="0">
                <a:solidFill>
                  <a:schemeClr val="tx1"/>
                </a:solidFill>
              </a:rPr>
              <a:t>Jurisdictional limitation – Country, Region, Worldwide.</a:t>
            </a:r>
          </a:p>
        </p:txBody>
      </p:sp>
    </p:spTree>
    <p:extLst>
      <p:ext uri="{BB962C8B-B14F-4D97-AF65-F5344CB8AC3E}">
        <p14:creationId xmlns:p14="http://schemas.microsoft.com/office/powerpoint/2010/main" val="659637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A9F48943-4E5D-4483-ACF3-1629302ABBF8}"/>
              </a:ext>
            </a:extLst>
          </p:cNvPr>
          <p:cNvGraphicFramePr/>
          <p:nvPr>
            <p:extLst>
              <p:ext uri="{D42A27DB-BD31-4B8C-83A1-F6EECF244321}">
                <p14:modId xmlns:p14="http://schemas.microsoft.com/office/powerpoint/2010/main" val="3863171572"/>
              </p:ext>
            </p:extLst>
          </p:nvPr>
        </p:nvGraphicFramePr>
        <p:xfrm>
          <a:off x="1331640" y="584448"/>
          <a:ext cx="6343600" cy="5904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Oval 4">
            <a:extLst>
              <a:ext uri="{FF2B5EF4-FFF2-40B4-BE49-F238E27FC236}">
                <a16:creationId xmlns:a16="http://schemas.microsoft.com/office/drawing/2014/main" id="{E01881C2-EB06-4414-8711-95594A0CB5B0}"/>
              </a:ext>
            </a:extLst>
          </p:cNvPr>
          <p:cNvSpPr/>
          <p:nvPr/>
        </p:nvSpPr>
        <p:spPr>
          <a:xfrm>
            <a:off x="2922712" y="4472893"/>
            <a:ext cx="1080120" cy="422756"/>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a:solidFill>
                  <a:schemeClr val="tx1"/>
                </a:solidFill>
              </a:rPr>
              <a:t>S1 Ltd</a:t>
            </a:r>
          </a:p>
        </p:txBody>
      </p:sp>
      <p:sp>
        <p:nvSpPr>
          <p:cNvPr id="6" name="Rectangle 5">
            <a:extLst>
              <a:ext uri="{FF2B5EF4-FFF2-40B4-BE49-F238E27FC236}">
                <a16:creationId xmlns:a16="http://schemas.microsoft.com/office/drawing/2014/main" id="{3C8D1F7E-83A9-4CAD-9E91-6A420231AEC9}"/>
              </a:ext>
            </a:extLst>
          </p:cNvPr>
          <p:cNvSpPr/>
          <p:nvPr/>
        </p:nvSpPr>
        <p:spPr>
          <a:xfrm>
            <a:off x="4074840" y="5480992"/>
            <a:ext cx="864096" cy="216024"/>
          </a:xfrm>
          <a:prstGeom prst="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a:solidFill>
                  <a:schemeClr val="tx1"/>
                </a:solidFill>
              </a:rPr>
              <a:t>H Ltd</a:t>
            </a:r>
          </a:p>
        </p:txBody>
      </p:sp>
      <p:sp>
        <p:nvSpPr>
          <p:cNvPr id="7" name="Oval 6">
            <a:extLst>
              <a:ext uri="{FF2B5EF4-FFF2-40B4-BE49-F238E27FC236}">
                <a16:creationId xmlns:a16="http://schemas.microsoft.com/office/drawing/2014/main" id="{1DB26E4B-6FB6-48DD-A367-BD592A085DBE}"/>
              </a:ext>
            </a:extLst>
          </p:cNvPr>
          <p:cNvSpPr/>
          <p:nvPr/>
        </p:nvSpPr>
        <p:spPr>
          <a:xfrm>
            <a:off x="5010944" y="4472893"/>
            <a:ext cx="1080120" cy="422756"/>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a:solidFill>
                  <a:schemeClr val="tx1"/>
                </a:solidFill>
              </a:rPr>
              <a:t>S2 Ltd</a:t>
            </a:r>
          </a:p>
        </p:txBody>
      </p:sp>
      <p:sp>
        <p:nvSpPr>
          <p:cNvPr id="8" name="Oval 7">
            <a:extLst>
              <a:ext uri="{FF2B5EF4-FFF2-40B4-BE49-F238E27FC236}">
                <a16:creationId xmlns:a16="http://schemas.microsoft.com/office/drawing/2014/main" id="{FFAB9865-1202-4799-9774-4841F6D97B28}"/>
              </a:ext>
            </a:extLst>
          </p:cNvPr>
          <p:cNvSpPr/>
          <p:nvPr/>
        </p:nvSpPr>
        <p:spPr>
          <a:xfrm>
            <a:off x="1842592" y="3186041"/>
            <a:ext cx="1080120" cy="422756"/>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a:solidFill>
                  <a:schemeClr val="tx1"/>
                </a:solidFill>
              </a:rPr>
              <a:t>S3 Ltd</a:t>
            </a:r>
          </a:p>
        </p:txBody>
      </p:sp>
      <p:sp>
        <p:nvSpPr>
          <p:cNvPr id="9" name="Oval 8">
            <a:extLst>
              <a:ext uri="{FF2B5EF4-FFF2-40B4-BE49-F238E27FC236}">
                <a16:creationId xmlns:a16="http://schemas.microsoft.com/office/drawing/2014/main" id="{4237AD75-23F8-4564-8BAE-EF55C6CD98E8}"/>
              </a:ext>
            </a:extLst>
          </p:cNvPr>
          <p:cNvSpPr/>
          <p:nvPr/>
        </p:nvSpPr>
        <p:spPr>
          <a:xfrm>
            <a:off x="6091064" y="3186041"/>
            <a:ext cx="1080120" cy="422756"/>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a:solidFill>
                  <a:schemeClr val="tx1"/>
                </a:solidFill>
              </a:rPr>
              <a:t>S5 Ltd</a:t>
            </a:r>
          </a:p>
        </p:txBody>
      </p:sp>
      <p:sp>
        <p:nvSpPr>
          <p:cNvPr id="10" name="Oval 9">
            <a:extLst>
              <a:ext uri="{FF2B5EF4-FFF2-40B4-BE49-F238E27FC236}">
                <a16:creationId xmlns:a16="http://schemas.microsoft.com/office/drawing/2014/main" id="{98E21D43-E9DA-4A4F-B948-D9440D2C73BB}"/>
              </a:ext>
            </a:extLst>
          </p:cNvPr>
          <p:cNvSpPr/>
          <p:nvPr/>
        </p:nvSpPr>
        <p:spPr>
          <a:xfrm>
            <a:off x="3930824" y="3032733"/>
            <a:ext cx="1080120" cy="422756"/>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a:solidFill>
                  <a:schemeClr val="tx1"/>
                </a:solidFill>
              </a:rPr>
              <a:t>S4 Ltd</a:t>
            </a:r>
          </a:p>
        </p:txBody>
      </p:sp>
      <p:sp>
        <p:nvSpPr>
          <p:cNvPr id="11" name="Oval 10">
            <a:extLst>
              <a:ext uri="{FF2B5EF4-FFF2-40B4-BE49-F238E27FC236}">
                <a16:creationId xmlns:a16="http://schemas.microsoft.com/office/drawing/2014/main" id="{FB0057AA-D21D-4A65-910E-FB461FEA06BC}"/>
              </a:ext>
            </a:extLst>
          </p:cNvPr>
          <p:cNvSpPr/>
          <p:nvPr/>
        </p:nvSpPr>
        <p:spPr>
          <a:xfrm>
            <a:off x="1698576" y="1601865"/>
            <a:ext cx="1080120" cy="422756"/>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a:solidFill>
                  <a:schemeClr val="tx1"/>
                </a:solidFill>
              </a:rPr>
              <a:t>S6 Ltd</a:t>
            </a:r>
          </a:p>
        </p:txBody>
      </p:sp>
      <p:sp>
        <p:nvSpPr>
          <p:cNvPr id="12" name="Oval 11">
            <a:extLst>
              <a:ext uri="{FF2B5EF4-FFF2-40B4-BE49-F238E27FC236}">
                <a16:creationId xmlns:a16="http://schemas.microsoft.com/office/drawing/2014/main" id="{D94851A7-E3E6-4FD4-938F-25E73B73444A}"/>
              </a:ext>
            </a:extLst>
          </p:cNvPr>
          <p:cNvSpPr/>
          <p:nvPr/>
        </p:nvSpPr>
        <p:spPr>
          <a:xfrm>
            <a:off x="3995936" y="1457849"/>
            <a:ext cx="1080120" cy="422756"/>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a:solidFill>
                  <a:schemeClr val="tx1"/>
                </a:solidFill>
              </a:rPr>
              <a:t>S7 Ltd</a:t>
            </a:r>
          </a:p>
        </p:txBody>
      </p:sp>
      <p:sp>
        <p:nvSpPr>
          <p:cNvPr id="13" name="Oval 12">
            <a:extLst>
              <a:ext uri="{FF2B5EF4-FFF2-40B4-BE49-F238E27FC236}">
                <a16:creationId xmlns:a16="http://schemas.microsoft.com/office/drawing/2014/main" id="{881F221A-CA0C-4B3C-AF4C-11E581FCA9CC}"/>
              </a:ext>
            </a:extLst>
          </p:cNvPr>
          <p:cNvSpPr/>
          <p:nvPr/>
        </p:nvSpPr>
        <p:spPr>
          <a:xfrm>
            <a:off x="6091064" y="1573191"/>
            <a:ext cx="1080120" cy="422756"/>
          </a:xfrm>
          <a:prstGeom prst="ellipse">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a:solidFill>
                  <a:schemeClr val="tx1"/>
                </a:solidFill>
              </a:rPr>
              <a:t>S8 Ltd</a:t>
            </a:r>
          </a:p>
        </p:txBody>
      </p:sp>
      <p:cxnSp>
        <p:nvCxnSpPr>
          <p:cNvPr id="15" name="Straight Arrow Connector 14">
            <a:extLst>
              <a:ext uri="{FF2B5EF4-FFF2-40B4-BE49-F238E27FC236}">
                <a16:creationId xmlns:a16="http://schemas.microsoft.com/office/drawing/2014/main" id="{7BABB4BF-787C-4F65-958C-6A497C41952E}"/>
              </a:ext>
            </a:extLst>
          </p:cNvPr>
          <p:cNvCxnSpPr>
            <a:cxnSpLocks/>
          </p:cNvCxnSpPr>
          <p:nvPr/>
        </p:nvCxnSpPr>
        <p:spPr>
          <a:xfrm flipH="1" flipV="1">
            <a:off x="3462785" y="4925337"/>
            <a:ext cx="612068" cy="55566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1AA06F68-E3CC-4176-B455-2F5AEE8F62C0}"/>
              </a:ext>
            </a:extLst>
          </p:cNvPr>
          <p:cNvCxnSpPr>
            <a:cxnSpLocks/>
            <a:stCxn id="6" idx="3"/>
            <a:endCxn id="7" idx="4"/>
          </p:cNvCxnSpPr>
          <p:nvPr/>
        </p:nvCxnSpPr>
        <p:spPr>
          <a:xfrm flipV="1">
            <a:off x="4938949" y="4895636"/>
            <a:ext cx="612068" cy="6933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58E834CC-89C4-4A03-8274-7A3BC2BD6B74}"/>
              </a:ext>
            </a:extLst>
          </p:cNvPr>
          <p:cNvSpPr txBox="1"/>
          <p:nvPr/>
        </p:nvSpPr>
        <p:spPr>
          <a:xfrm rot="2212437">
            <a:off x="3072939" y="4987398"/>
            <a:ext cx="1008112" cy="292388"/>
          </a:xfrm>
          <a:prstGeom prst="rect">
            <a:avLst/>
          </a:prstGeom>
          <a:noFill/>
        </p:spPr>
        <p:txBody>
          <a:bodyPr wrap="square" rtlCol="0">
            <a:spAutoFit/>
          </a:bodyPr>
          <a:lstStyle/>
          <a:p>
            <a:pPr algn="ctr"/>
            <a:r>
              <a:rPr lang="en-IN" sz="1300"/>
              <a:t>Subsidiary</a:t>
            </a:r>
          </a:p>
        </p:txBody>
      </p:sp>
      <p:sp>
        <p:nvSpPr>
          <p:cNvPr id="22" name="TextBox 21">
            <a:extLst>
              <a:ext uri="{FF2B5EF4-FFF2-40B4-BE49-F238E27FC236}">
                <a16:creationId xmlns:a16="http://schemas.microsoft.com/office/drawing/2014/main" id="{002FCF69-EACB-4717-BDBB-67F62891D391}"/>
              </a:ext>
            </a:extLst>
          </p:cNvPr>
          <p:cNvSpPr txBox="1"/>
          <p:nvPr/>
        </p:nvSpPr>
        <p:spPr>
          <a:xfrm>
            <a:off x="5082952" y="5120954"/>
            <a:ext cx="1008112" cy="292388"/>
          </a:xfrm>
          <a:prstGeom prst="rect">
            <a:avLst/>
          </a:prstGeom>
          <a:noFill/>
        </p:spPr>
        <p:txBody>
          <a:bodyPr wrap="square" rtlCol="0">
            <a:spAutoFit/>
          </a:bodyPr>
          <a:lstStyle/>
          <a:p>
            <a:pPr algn="ctr"/>
            <a:r>
              <a:rPr lang="en-IN" sz="1300"/>
              <a:t>Subsidiary</a:t>
            </a:r>
          </a:p>
        </p:txBody>
      </p:sp>
      <p:cxnSp>
        <p:nvCxnSpPr>
          <p:cNvPr id="26" name="Straight Arrow Connector 25">
            <a:extLst>
              <a:ext uri="{FF2B5EF4-FFF2-40B4-BE49-F238E27FC236}">
                <a16:creationId xmlns:a16="http://schemas.microsoft.com/office/drawing/2014/main" id="{A7828A35-C79F-4E42-9365-C9BC0201DF05}"/>
              </a:ext>
            </a:extLst>
          </p:cNvPr>
          <p:cNvCxnSpPr>
            <a:cxnSpLocks/>
            <a:endCxn id="8" idx="4"/>
          </p:cNvCxnSpPr>
          <p:nvPr/>
        </p:nvCxnSpPr>
        <p:spPr>
          <a:xfrm flipH="1" flipV="1">
            <a:off x="2382665" y="3608788"/>
            <a:ext cx="900100" cy="85945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688554FE-8684-4EE0-BB08-57CA823C7D8B}"/>
              </a:ext>
            </a:extLst>
          </p:cNvPr>
          <p:cNvSpPr txBox="1"/>
          <p:nvPr/>
        </p:nvSpPr>
        <p:spPr>
          <a:xfrm>
            <a:off x="2483768" y="3608786"/>
            <a:ext cx="1008112" cy="292388"/>
          </a:xfrm>
          <a:prstGeom prst="rect">
            <a:avLst/>
          </a:prstGeom>
          <a:noFill/>
        </p:spPr>
        <p:txBody>
          <a:bodyPr wrap="square" rtlCol="0">
            <a:spAutoFit/>
          </a:bodyPr>
          <a:lstStyle/>
          <a:p>
            <a:pPr algn="ctr"/>
            <a:r>
              <a:rPr lang="en-IN" sz="1300"/>
              <a:t>Subsidiary</a:t>
            </a:r>
          </a:p>
        </p:txBody>
      </p:sp>
      <p:cxnSp>
        <p:nvCxnSpPr>
          <p:cNvPr id="29" name="Straight Arrow Connector 28">
            <a:extLst>
              <a:ext uri="{FF2B5EF4-FFF2-40B4-BE49-F238E27FC236}">
                <a16:creationId xmlns:a16="http://schemas.microsoft.com/office/drawing/2014/main" id="{92B80301-B607-4B2C-9C60-DFBE981CF7AD}"/>
              </a:ext>
            </a:extLst>
          </p:cNvPr>
          <p:cNvCxnSpPr>
            <a:cxnSpLocks/>
            <a:stCxn id="6" idx="0"/>
            <a:endCxn id="10" idx="4"/>
          </p:cNvCxnSpPr>
          <p:nvPr/>
        </p:nvCxnSpPr>
        <p:spPr>
          <a:xfrm flipH="1" flipV="1">
            <a:off x="4470897" y="3455489"/>
            <a:ext cx="36004" cy="202551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84017E66-092C-45C2-8C41-907D5CA31DFF}"/>
              </a:ext>
            </a:extLst>
          </p:cNvPr>
          <p:cNvSpPr txBox="1"/>
          <p:nvPr/>
        </p:nvSpPr>
        <p:spPr>
          <a:xfrm>
            <a:off x="4355976" y="3968826"/>
            <a:ext cx="1008112" cy="292388"/>
          </a:xfrm>
          <a:prstGeom prst="rect">
            <a:avLst/>
          </a:prstGeom>
          <a:noFill/>
        </p:spPr>
        <p:txBody>
          <a:bodyPr wrap="square" rtlCol="0">
            <a:spAutoFit/>
          </a:bodyPr>
          <a:lstStyle/>
          <a:p>
            <a:pPr algn="ctr"/>
            <a:r>
              <a:rPr lang="en-IN" sz="1300"/>
              <a:t>Subsidiary</a:t>
            </a:r>
          </a:p>
        </p:txBody>
      </p:sp>
      <p:cxnSp>
        <p:nvCxnSpPr>
          <p:cNvPr id="38" name="Straight Arrow Connector 37">
            <a:extLst>
              <a:ext uri="{FF2B5EF4-FFF2-40B4-BE49-F238E27FC236}">
                <a16:creationId xmlns:a16="http://schemas.microsoft.com/office/drawing/2014/main" id="{979A8EB5-6536-4923-918B-79B70154DE9C}"/>
              </a:ext>
            </a:extLst>
          </p:cNvPr>
          <p:cNvCxnSpPr>
            <a:cxnSpLocks/>
            <a:stCxn id="10" idx="6"/>
          </p:cNvCxnSpPr>
          <p:nvPr/>
        </p:nvCxnSpPr>
        <p:spPr>
          <a:xfrm>
            <a:off x="5010944" y="3244101"/>
            <a:ext cx="1080120" cy="18466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2D3A06C2-F501-4062-BA00-9E77F070B89E}"/>
              </a:ext>
            </a:extLst>
          </p:cNvPr>
          <p:cNvSpPr txBox="1"/>
          <p:nvPr/>
        </p:nvSpPr>
        <p:spPr>
          <a:xfrm rot="580553">
            <a:off x="5082952" y="3089744"/>
            <a:ext cx="1008112" cy="292388"/>
          </a:xfrm>
          <a:prstGeom prst="rect">
            <a:avLst/>
          </a:prstGeom>
          <a:noFill/>
        </p:spPr>
        <p:txBody>
          <a:bodyPr wrap="square" rtlCol="0">
            <a:spAutoFit/>
          </a:bodyPr>
          <a:lstStyle/>
          <a:p>
            <a:pPr algn="ctr"/>
            <a:r>
              <a:rPr lang="en-IN" sz="1300"/>
              <a:t>Subsidiary</a:t>
            </a:r>
          </a:p>
        </p:txBody>
      </p:sp>
      <p:cxnSp>
        <p:nvCxnSpPr>
          <p:cNvPr id="44" name="Straight Arrow Connector 43">
            <a:extLst>
              <a:ext uri="{FF2B5EF4-FFF2-40B4-BE49-F238E27FC236}">
                <a16:creationId xmlns:a16="http://schemas.microsoft.com/office/drawing/2014/main" id="{350E44BD-7531-4771-AAAA-3F75E75A156D}"/>
              </a:ext>
            </a:extLst>
          </p:cNvPr>
          <p:cNvCxnSpPr>
            <a:cxnSpLocks/>
          </p:cNvCxnSpPr>
          <p:nvPr/>
        </p:nvCxnSpPr>
        <p:spPr>
          <a:xfrm flipH="1" flipV="1">
            <a:off x="2292046" y="2024613"/>
            <a:ext cx="90611" cy="114283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6A6494B0-DCDC-4256-9826-FDF6DC1BAABC}"/>
              </a:ext>
            </a:extLst>
          </p:cNvPr>
          <p:cNvSpPr txBox="1"/>
          <p:nvPr/>
        </p:nvSpPr>
        <p:spPr>
          <a:xfrm>
            <a:off x="1403648" y="2096618"/>
            <a:ext cx="1008112" cy="292388"/>
          </a:xfrm>
          <a:prstGeom prst="rect">
            <a:avLst/>
          </a:prstGeom>
          <a:noFill/>
        </p:spPr>
        <p:txBody>
          <a:bodyPr wrap="square" rtlCol="0">
            <a:spAutoFit/>
          </a:bodyPr>
          <a:lstStyle/>
          <a:p>
            <a:pPr algn="ctr"/>
            <a:r>
              <a:rPr lang="en-IN" sz="1300"/>
              <a:t>Subsidiary</a:t>
            </a:r>
          </a:p>
        </p:txBody>
      </p:sp>
      <p:cxnSp>
        <p:nvCxnSpPr>
          <p:cNvPr id="48" name="Straight Connector 47">
            <a:extLst>
              <a:ext uri="{FF2B5EF4-FFF2-40B4-BE49-F238E27FC236}">
                <a16:creationId xmlns:a16="http://schemas.microsoft.com/office/drawing/2014/main" id="{9B8529D2-AC88-42C6-8318-57CEB24C86CF}"/>
              </a:ext>
            </a:extLst>
          </p:cNvPr>
          <p:cNvCxnSpPr>
            <a:cxnSpLocks/>
          </p:cNvCxnSpPr>
          <p:nvPr/>
        </p:nvCxnSpPr>
        <p:spPr>
          <a:xfrm flipH="1" flipV="1">
            <a:off x="2856875" y="2856369"/>
            <a:ext cx="1512168" cy="251211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0ECD76A5-2ED5-4855-BDA0-F6648965CC3C}"/>
              </a:ext>
            </a:extLst>
          </p:cNvPr>
          <p:cNvCxnSpPr>
            <a:cxnSpLocks/>
            <a:endCxn id="12" idx="4"/>
          </p:cNvCxnSpPr>
          <p:nvPr/>
        </p:nvCxnSpPr>
        <p:spPr>
          <a:xfrm flipV="1">
            <a:off x="2850717" y="1880592"/>
            <a:ext cx="1685292" cy="100317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7D3E4CFD-C99A-4BED-8792-5EA9AE55EBCA}"/>
              </a:ext>
            </a:extLst>
          </p:cNvPr>
          <p:cNvSpPr txBox="1"/>
          <p:nvPr/>
        </p:nvSpPr>
        <p:spPr>
          <a:xfrm>
            <a:off x="2555776" y="2308286"/>
            <a:ext cx="1008112" cy="292388"/>
          </a:xfrm>
          <a:prstGeom prst="rect">
            <a:avLst/>
          </a:prstGeom>
          <a:noFill/>
        </p:spPr>
        <p:txBody>
          <a:bodyPr wrap="square" rtlCol="0">
            <a:spAutoFit/>
          </a:bodyPr>
          <a:lstStyle/>
          <a:p>
            <a:pPr algn="ctr"/>
            <a:r>
              <a:rPr lang="en-IN" sz="1300"/>
              <a:t>Subsidiary</a:t>
            </a:r>
          </a:p>
        </p:txBody>
      </p:sp>
      <p:cxnSp>
        <p:nvCxnSpPr>
          <p:cNvPr id="57" name="Straight Arrow Connector 56">
            <a:extLst>
              <a:ext uri="{FF2B5EF4-FFF2-40B4-BE49-F238E27FC236}">
                <a16:creationId xmlns:a16="http://schemas.microsoft.com/office/drawing/2014/main" id="{5B29B46D-321A-48F2-AC42-2EEDBBBA16A6}"/>
              </a:ext>
            </a:extLst>
          </p:cNvPr>
          <p:cNvCxnSpPr>
            <a:cxnSpLocks/>
            <a:stCxn id="12" idx="6"/>
            <a:endCxn id="13" idx="2"/>
          </p:cNvCxnSpPr>
          <p:nvPr/>
        </p:nvCxnSpPr>
        <p:spPr>
          <a:xfrm>
            <a:off x="5076056" y="1669232"/>
            <a:ext cx="1015008" cy="11534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2" name="TextBox 61">
            <a:extLst>
              <a:ext uri="{FF2B5EF4-FFF2-40B4-BE49-F238E27FC236}">
                <a16:creationId xmlns:a16="http://schemas.microsoft.com/office/drawing/2014/main" id="{05FA1E17-0103-4250-94A0-F8BE8138B76E}"/>
              </a:ext>
            </a:extLst>
          </p:cNvPr>
          <p:cNvSpPr txBox="1"/>
          <p:nvPr/>
        </p:nvSpPr>
        <p:spPr>
          <a:xfrm rot="638469">
            <a:off x="5082952" y="1497644"/>
            <a:ext cx="1008112" cy="292388"/>
          </a:xfrm>
          <a:prstGeom prst="rect">
            <a:avLst/>
          </a:prstGeom>
          <a:noFill/>
        </p:spPr>
        <p:txBody>
          <a:bodyPr wrap="square" rtlCol="0">
            <a:spAutoFit/>
          </a:bodyPr>
          <a:lstStyle/>
          <a:p>
            <a:pPr algn="ctr"/>
            <a:r>
              <a:rPr lang="en-IN" sz="1300"/>
              <a:t>Subsidiary</a:t>
            </a:r>
          </a:p>
        </p:txBody>
      </p:sp>
      <p:sp>
        <p:nvSpPr>
          <p:cNvPr id="66" name="Rectangle: Rounded Corners 65">
            <a:extLst>
              <a:ext uri="{FF2B5EF4-FFF2-40B4-BE49-F238E27FC236}">
                <a16:creationId xmlns:a16="http://schemas.microsoft.com/office/drawing/2014/main" id="{2666BA3D-C3E5-4C38-BEB5-C031C88E8014}"/>
              </a:ext>
            </a:extLst>
          </p:cNvPr>
          <p:cNvSpPr/>
          <p:nvPr/>
        </p:nvSpPr>
        <p:spPr>
          <a:xfrm>
            <a:off x="1825207" y="4778920"/>
            <a:ext cx="593465" cy="414045"/>
          </a:xfrm>
          <a:prstGeom prst="roundRect">
            <a:avLst/>
          </a:prstGeom>
          <a:solidFill>
            <a:schemeClr val="bg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300" b="1">
                <a:solidFill>
                  <a:schemeClr val="tx1"/>
                </a:solidFill>
              </a:rPr>
              <a:t>PE of H Ltd</a:t>
            </a:r>
          </a:p>
        </p:txBody>
      </p:sp>
      <p:cxnSp>
        <p:nvCxnSpPr>
          <p:cNvPr id="68" name="Straight Arrow Connector 67">
            <a:extLst>
              <a:ext uri="{FF2B5EF4-FFF2-40B4-BE49-F238E27FC236}">
                <a16:creationId xmlns:a16="http://schemas.microsoft.com/office/drawing/2014/main" id="{8340674B-4A2A-4F66-A64F-D7647EDA4111}"/>
              </a:ext>
            </a:extLst>
          </p:cNvPr>
          <p:cNvCxnSpPr>
            <a:cxnSpLocks/>
            <a:endCxn id="66" idx="3"/>
          </p:cNvCxnSpPr>
          <p:nvPr/>
        </p:nvCxnSpPr>
        <p:spPr>
          <a:xfrm flipH="1" flipV="1">
            <a:off x="2418661" y="4985941"/>
            <a:ext cx="1738917" cy="70620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62FA0AD4-4965-4B6C-9B77-454AA51357F2}"/>
              </a:ext>
            </a:extLst>
          </p:cNvPr>
          <p:cNvSpPr txBox="1"/>
          <p:nvPr/>
        </p:nvSpPr>
        <p:spPr>
          <a:xfrm>
            <a:off x="0" y="4618"/>
            <a:ext cx="9144000" cy="507831"/>
          </a:xfrm>
          <a:prstGeom prst="rect">
            <a:avLst/>
          </a:prstGeom>
          <a:noFill/>
        </p:spPr>
        <p:txBody>
          <a:bodyPr wrap="square" rtlCol="0">
            <a:spAutoFit/>
          </a:bodyPr>
          <a:lstStyle/>
          <a:p>
            <a:r>
              <a:rPr lang="en-IN" sz="2700" b="1"/>
              <a:t>Consolidated / Fiscal Group - Scope</a:t>
            </a:r>
          </a:p>
        </p:txBody>
      </p:sp>
      <p:sp>
        <p:nvSpPr>
          <p:cNvPr id="36" name="Footer Placeholder 3">
            <a:extLst>
              <a:ext uri="{FF2B5EF4-FFF2-40B4-BE49-F238E27FC236}">
                <a16:creationId xmlns:a16="http://schemas.microsoft.com/office/drawing/2014/main" id="{AAA278E8-457F-472E-B519-74C234A48947}"/>
              </a:ext>
            </a:extLst>
          </p:cNvPr>
          <p:cNvSpPr txBox="1">
            <a:spLocks/>
          </p:cNvSpPr>
          <p:nvPr/>
        </p:nvSpPr>
        <p:spPr bwMode="auto">
          <a:xfrm>
            <a:off x="0" y="6714144"/>
            <a:ext cx="9144000" cy="279031"/>
          </a:xfrm>
          <a:prstGeom prst="rect">
            <a:avLst/>
          </a:prstGeom>
          <a:noFill/>
          <a:ln w="9525">
            <a:noFill/>
            <a:miter lim="800000"/>
            <a:headEnd/>
            <a:tailEnd/>
          </a:ln>
        </p:spPr>
        <p:txBody>
          <a:bodyPr/>
          <a:lstStyle/>
          <a:p>
            <a:pPr algn="ctr">
              <a:spcBef>
                <a:spcPct val="50000"/>
              </a:spcBef>
              <a:buClr>
                <a:srgbClr val="CC3300"/>
              </a:buClr>
              <a:buFont typeface="Wingdings" pitchFamily="2" charset="2"/>
              <a:buNone/>
            </a:pPr>
            <a:endParaRPr lang="en-US" b="1"/>
          </a:p>
        </p:txBody>
      </p:sp>
    </p:spTree>
    <p:extLst>
      <p:ext uri="{BB962C8B-B14F-4D97-AF65-F5344CB8AC3E}">
        <p14:creationId xmlns:p14="http://schemas.microsoft.com/office/powerpoint/2010/main" val="937045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0" y="0"/>
            <a:ext cx="9144000" cy="523220"/>
          </a:xfrm>
        </p:spPr>
        <p:txBody>
          <a:bodyPr/>
          <a:lstStyle/>
          <a:p>
            <a:r>
              <a:rPr lang="en-US" sz="2800" b="1">
                <a:solidFill>
                  <a:schemeClr val="tx1"/>
                </a:solidFill>
              </a:rPr>
              <a:t>Tax Consolidation Mechanics</a:t>
            </a:r>
          </a:p>
        </p:txBody>
      </p:sp>
      <p:sp>
        <p:nvSpPr>
          <p:cNvPr id="3" name="Text Placeholder 2"/>
          <p:cNvSpPr>
            <a:spLocks noGrp="1"/>
          </p:cNvSpPr>
          <p:nvPr>
            <p:ph type="body" sz="quarter" idx="16"/>
          </p:nvPr>
        </p:nvSpPr>
        <p:spPr>
          <a:xfrm>
            <a:off x="152400" y="609600"/>
            <a:ext cx="8839200" cy="6248400"/>
          </a:xfrm>
        </p:spPr>
        <p:txBody>
          <a:bodyPr>
            <a:noAutofit/>
          </a:bodyPr>
          <a:lstStyle/>
          <a:p>
            <a:pPr marL="514345" indent="-457200" algn="just">
              <a:spcBef>
                <a:spcPts val="200"/>
              </a:spcBef>
              <a:buClr>
                <a:schemeClr val="tx1"/>
              </a:buClr>
              <a:buFont typeface="+mj-lt"/>
              <a:buAutoNum type="arabicPeriod"/>
            </a:pPr>
            <a:r>
              <a:rPr lang="en-US" sz="2400" b="1" dirty="0">
                <a:solidFill>
                  <a:schemeClr val="tx1"/>
                </a:solidFill>
              </a:rPr>
              <a:t>Pooling Concept</a:t>
            </a:r>
          </a:p>
          <a:p>
            <a:pPr marL="971526" lvl="1" indent="-514350" algn="just">
              <a:spcBef>
                <a:spcPts val="200"/>
              </a:spcBef>
              <a:buClr>
                <a:schemeClr val="tx1"/>
              </a:buClr>
              <a:buFont typeface="+mj-lt"/>
              <a:buAutoNum type="alphaLcParenR"/>
            </a:pPr>
            <a:r>
              <a:rPr lang="en-US" sz="2400" dirty="0">
                <a:solidFill>
                  <a:schemeClr val="tx1"/>
                </a:solidFill>
              </a:rPr>
              <a:t>Each constituent entity remains separate. </a:t>
            </a:r>
          </a:p>
          <a:p>
            <a:pPr marL="971526" lvl="1" indent="-514350" algn="just">
              <a:spcBef>
                <a:spcPts val="200"/>
              </a:spcBef>
              <a:buClr>
                <a:schemeClr val="tx1"/>
              </a:buClr>
              <a:buFont typeface="+mj-lt"/>
              <a:buAutoNum type="alphaLcParenR"/>
            </a:pPr>
            <a:r>
              <a:rPr lang="en-US" sz="2400" dirty="0">
                <a:solidFill>
                  <a:schemeClr val="tx1"/>
                </a:solidFill>
              </a:rPr>
              <a:t>Deduction/exemptions/benefits are individually computed.</a:t>
            </a:r>
          </a:p>
          <a:p>
            <a:pPr marL="971526" lvl="1" indent="-514350" algn="just">
              <a:spcBef>
                <a:spcPts val="200"/>
              </a:spcBef>
              <a:buClr>
                <a:schemeClr val="tx1"/>
              </a:buClr>
              <a:buFont typeface="+mj-lt"/>
              <a:buAutoNum type="alphaLcParenR"/>
            </a:pPr>
            <a:r>
              <a:rPr lang="en-US" sz="2400" dirty="0">
                <a:solidFill>
                  <a:schemeClr val="tx1"/>
                </a:solidFill>
              </a:rPr>
              <a:t>Tax consolidation is achieved at the Group level.</a:t>
            </a:r>
          </a:p>
          <a:p>
            <a:pPr marL="514345" indent="-457200" algn="just">
              <a:spcBef>
                <a:spcPts val="200"/>
              </a:spcBef>
              <a:buClr>
                <a:schemeClr val="tx1"/>
              </a:buClr>
              <a:buFont typeface="+mj-lt"/>
              <a:buAutoNum type="arabicPeriod"/>
            </a:pPr>
            <a:r>
              <a:rPr lang="en-US" sz="2400" b="1" dirty="0">
                <a:solidFill>
                  <a:schemeClr val="tx1"/>
                </a:solidFill>
              </a:rPr>
              <a:t>Attribution or Absorption Concept</a:t>
            </a:r>
            <a:endParaRPr lang="en-US" sz="2400" dirty="0">
              <a:solidFill>
                <a:schemeClr val="tx1"/>
              </a:solidFill>
            </a:endParaRPr>
          </a:p>
          <a:p>
            <a:pPr marL="971526" lvl="1" indent="-514350" algn="just">
              <a:spcBef>
                <a:spcPts val="200"/>
              </a:spcBef>
              <a:buClr>
                <a:schemeClr val="tx1"/>
              </a:buClr>
              <a:buFont typeface="+mj-lt"/>
              <a:buAutoNum type="alphaLcParenR"/>
            </a:pPr>
            <a:r>
              <a:rPr lang="en-US" sz="2400" dirty="0">
                <a:solidFill>
                  <a:schemeClr val="tx1"/>
                </a:solidFill>
              </a:rPr>
              <a:t>Subsidiaries deemed to have become divisions of the parent / head entity</a:t>
            </a:r>
          </a:p>
          <a:p>
            <a:pPr marL="971526" lvl="1" indent="-514350" algn="just">
              <a:spcBef>
                <a:spcPts val="200"/>
              </a:spcBef>
              <a:buClr>
                <a:schemeClr val="tx1"/>
              </a:buClr>
              <a:buFont typeface="+mj-lt"/>
              <a:buAutoNum type="alphaLcParenR"/>
            </a:pPr>
            <a:r>
              <a:rPr lang="en-US" sz="2400" dirty="0">
                <a:solidFill>
                  <a:schemeClr val="tx1"/>
                </a:solidFill>
              </a:rPr>
              <a:t>Individual legal existence is deemed to have ceased for tax purposes.</a:t>
            </a:r>
          </a:p>
          <a:p>
            <a:pPr marL="971526" lvl="1" indent="-514350" algn="just">
              <a:spcBef>
                <a:spcPts val="200"/>
              </a:spcBef>
              <a:buClr>
                <a:schemeClr val="tx1"/>
              </a:buClr>
              <a:buFont typeface="+mj-lt"/>
              <a:buAutoNum type="alphaLcParenR"/>
            </a:pPr>
            <a:r>
              <a:rPr lang="en-US" sz="2400" dirty="0">
                <a:solidFill>
                  <a:schemeClr val="tx1"/>
                </a:solidFill>
              </a:rPr>
              <a:t>Assets /Liabilities attributed to Group. </a:t>
            </a:r>
          </a:p>
          <a:p>
            <a:pPr marL="971526" lvl="1" indent="-514350" algn="just">
              <a:spcBef>
                <a:spcPts val="200"/>
              </a:spcBef>
              <a:buClr>
                <a:schemeClr val="tx1"/>
              </a:buClr>
              <a:buFont typeface="+mj-lt"/>
              <a:buAutoNum type="alphaLcParenR"/>
            </a:pPr>
            <a:r>
              <a:rPr lang="en-US" sz="2400" dirty="0">
                <a:solidFill>
                  <a:schemeClr val="tx1"/>
                </a:solidFill>
              </a:rPr>
              <a:t>Incomes and expenditures are deemed to be of Group.</a:t>
            </a:r>
          </a:p>
          <a:p>
            <a:pPr marL="571495" indent="-514350" algn="just">
              <a:spcBef>
                <a:spcPts val="200"/>
              </a:spcBef>
              <a:buClr>
                <a:schemeClr val="tx1"/>
              </a:buClr>
              <a:buFont typeface="+mj-lt"/>
              <a:buAutoNum type="arabicPeriod"/>
            </a:pPr>
            <a:r>
              <a:rPr lang="en-US" sz="2400" b="1" dirty="0">
                <a:solidFill>
                  <a:schemeClr val="tx1"/>
                </a:solidFill>
              </a:rPr>
              <a:t>Contribution Concept</a:t>
            </a:r>
          </a:p>
          <a:p>
            <a:pPr marL="971526" lvl="1" indent="-514350" algn="just">
              <a:spcBef>
                <a:spcPts val="200"/>
              </a:spcBef>
              <a:buClr>
                <a:schemeClr val="tx1"/>
              </a:buClr>
              <a:buFont typeface="+mj-lt"/>
              <a:buAutoNum type="alphaLcParenR"/>
            </a:pPr>
            <a:r>
              <a:rPr lang="en-US" sz="2400" dirty="0">
                <a:solidFill>
                  <a:schemeClr val="tx1"/>
                </a:solidFill>
              </a:rPr>
              <a:t>Each entity after the tax base is computed may decide contribute whole or part of the losses to the Parent or other Group entities.</a:t>
            </a:r>
          </a:p>
        </p:txBody>
      </p:sp>
    </p:spTree>
    <p:extLst>
      <p:ext uri="{BB962C8B-B14F-4D97-AF65-F5344CB8AC3E}">
        <p14:creationId xmlns:p14="http://schemas.microsoft.com/office/powerpoint/2010/main" val="11732487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797293C5-9475-43CC-A5C2-5A7805E0A8A1}"/>
              </a:ext>
            </a:extLst>
          </p:cNvPr>
          <p:cNvSpPr/>
          <p:nvPr/>
        </p:nvSpPr>
        <p:spPr>
          <a:xfrm>
            <a:off x="3563888" y="764704"/>
            <a:ext cx="1944216" cy="576064"/>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a:solidFill>
                  <a:schemeClr val="tx1"/>
                </a:solidFill>
              </a:rPr>
              <a:t>Tax Consolidation</a:t>
            </a:r>
          </a:p>
        </p:txBody>
      </p:sp>
      <p:sp>
        <p:nvSpPr>
          <p:cNvPr id="9" name="Rectangle: Rounded Corners 8">
            <a:extLst>
              <a:ext uri="{FF2B5EF4-FFF2-40B4-BE49-F238E27FC236}">
                <a16:creationId xmlns:a16="http://schemas.microsoft.com/office/drawing/2014/main" id="{E74567E8-8F96-42C2-8A5B-B898BC5C07E6}"/>
              </a:ext>
            </a:extLst>
          </p:cNvPr>
          <p:cNvSpPr/>
          <p:nvPr/>
        </p:nvSpPr>
        <p:spPr>
          <a:xfrm>
            <a:off x="467544" y="2132856"/>
            <a:ext cx="2088232" cy="576064"/>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a:solidFill>
                  <a:schemeClr val="tx1"/>
                </a:solidFill>
              </a:rPr>
              <a:t>Pooling</a:t>
            </a:r>
          </a:p>
        </p:txBody>
      </p:sp>
      <p:sp>
        <p:nvSpPr>
          <p:cNvPr id="10" name="Rectangle: Rounded Corners 9">
            <a:extLst>
              <a:ext uri="{FF2B5EF4-FFF2-40B4-BE49-F238E27FC236}">
                <a16:creationId xmlns:a16="http://schemas.microsoft.com/office/drawing/2014/main" id="{50DEFED6-A90D-489E-92C0-2499D639E46E}"/>
              </a:ext>
            </a:extLst>
          </p:cNvPr>
          <p:cNvSpPr/>
          <p:nvPr/>
        </p:nvSpPr>
        <p:spPr>
          <a:xfrm>
            <a:off x="3491880" y="2060848"/>
            <a:ext cx="2088232" cy="64807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a:solidFill>
                  <a:schemeClr val="tx1"/>
                </a:solidFill>
              </a:rPr>
              <a:t>Absorption</a:t>
            </a:r>
          </a:p>
        </p:txBody>
      </p:sp>
      <p:sp>
        <p:nvSpPr>
          <p:cNvPr id="16" name="Rectangle: Rounded Corners 15">
            <a:extLst>
              <a:ext uri="{FF2B5EF4-FFF2-40B4-BE49-F238E27FC236}">
                <a16:creationId xmlns:a16="http://schemas.microsoft.com/office/drawing/2014/main" id="{66C6ABD0-665B-4038-9503-6CECDA3E0B4E}"/>
              </a:ext>
            </a:extLst>
          </p:cNvPr>
          <p:cNvSpPr/>
          <p:nvPr/>
        </p:nvSpPr>
        <p:spPr>
          <a:xfrm>
            <a:off x="467544" y="4653136"/>
            <a:ext cx="2088232" cy="720080"/>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a:solidFill>
                  <a:schemeClr val="tx1"/>
                </a:solidFill>
              </a:rPr>
              <a:t>Worldwide Group</a:t>
            </a:r>
          </a:p>
        </p:txBody>
      </p:sp>
      <p:sp>
        <p:nvSpPr>
          <p:cNvPr id="30" name="Rectangle: Rounded Corners 29">
            <a:extLst>
              <a:ext uri="{FF2B5EF4-FFF2-40B4-BE49-F238E27FC236}">
                <a16:creationId xmlns:a16="http://schemas.microsoft.com/office/drawing/2014/main" id="{AE10858F-D91A-4675-90BB-FC978F6712E6}"/>
              </a:ext>
            </a:extLst>
          </p:cNvPr>
          <p:cNvSpPr/>
          <p:nvPr/>
        </p:nvSpPr>
        <p:spPr>
          <a:xfrm>
            <a:off x="6588224" y="2060848"/>
            <a:ext cx="2088232" cy="64807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a:solidFill>
                  <a:schemeClr val="tx1"/>
                </a:solidFill>
              </a:rPr>
              <a:t>Attribution</a:t>
            </a:r>
          </a:p>
        </p:txBody>
      </p:sp>
      <p:cxnSp>
        <p:nvCxnSpPr>
          <p:cNvPr id="34" name="Straight Connector 33">
            <a:extLst>
              <a:ext uri="{FF2B5EF4-FFF2-40B4-BE49-F238E27FC236}">
                <a16:creationId xmlns:a16="http://schemas.microsoft.com/office/drawing/2014/main" id="{51D8BF41-DCBE-41AE-A3C8-E1FACBF5A2FE}"/>
              </a:ext>
            </a:extLst>
          </p:cNvPr>
          <p:cNvCxnSpPr>
            <a:cxnSpLocks/>
            <a:stCxn id="2" idx="2"/>
          </p:cNvCxnSpPr>
          <p:nvPr/>
        </p:nvCxnSpPr>
        <p:spPr>
          <a:xfrm>
            <a:off x="4535996" y="1340768"/>
            <a:ext cx="0" cy="4320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E2B849DF-75D1-4A3F-AAB8-C7E3FA32C08D}"/>
              </a:ext>
            </a:extLst>
          </p:cNvPr>
          <p:cNvCxnSpPr>
            <a:cxnSpLocks/>
          </p:cNvCxnSpPr>
          <p:nvPr/>
        </p:nvCxnSpPr>
        <p:spPr>
          <a:xfrm>
            <a:off x="4536009" y="1772816"/>
            <a:ext cx="306034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E6AF7719-515F-406F-AF55-CDA3C44DA513}"/>
              </a:ext>
            </a:extLst>
          </p:cNvPr>
          <p:cNvCxnSpPr>
            <a:cxnSpLocks/>
          </p:cNvCxnSpPr>
          <p:nvPr/>
        </p:nvCxnSpPr>
        <p:spPr>
          <a:xfrm>
            <a:off x="7596336" y="1772816"/>
            <a:ext cx="0" cy="28803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DAB26674-DB0C-452D-B95A-283334EBA299}"/>
              </a:ext>
            </a:extLst>
          </p:cNvPr>
          <p:cNvCxnSpPr/>
          <p:nvPr/>
        </p:nvCxnSpPr>
        <p:spPr>
          <a:xfrm flipH="1">
            <a:off x="1475669" y="1772816"/>
            <a:ext cx="306034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Arrow Connector 46">
            <a:extLst>
              <a:ext uri="{FF2B5EF4-FFF2-40B4-BE49-F238E27FC236}">
                <a16:creationId xmlns:a16="http://schemas.microsoft.com/office/drawing/2014/main" id="{B83745E8-B8C0-440E-B432-5FA2A4870958}"/>
              </a:ext>
            </a:extLst>
          </p:cNvPr>
          <p:cNvCxnSpPr/>
          <p:nvPr/>
        </p:nvCxnSpPr>
        <p:spPr>
          <a:xfrm>
            <a:off x="1475656" y="1772816"/>
            <a:ext cx="0" cy="36004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AD6EDDAE-0F57-4853-B751-713E92A7034C}"/>
              </a:ext>
            </a:extLst>
          </p:cNvPr>
          <p:cNvCxnSpPr>
            <a:endCxn id="10" idx="0"/>
          </p:cNvCxnSpPr>
          <p:nvPr/>
        </p:nvCxnSpPr>
        <p:spPr>
          <a:xfrm>
            <a:off x="4535996" y="1772816"/>
            <a:ext cx="0" cy="28803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Rounded Corners 50">
            <a:extLst>
              <a:ext uri="{FF2B5EF4-FFF2-40B4-BE49-F238E27FC236}">
                <a16:creationId xmlns:a16="http://schemas.microsoft.com/office/drawing/2014/main" id="{9B765DA4-A3B7-46FB-80F4-525E9103648D}"/>
              </a:ext>
            </a:extLst>
          </p:cNvPr>
          <p:cNvSpPr/>
          <p:nvPr/>
        </p:nvSpPr>
        <p:spPr>
          <a:xfrm>
            <a:off x="3491880" y="4653149"/>
            <a:ext cx="2088232" cy="722428"/>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a:solidFill>
                  <a:schemeClr val="tx1"/>
                </a:solidFill>
              </a:rPr>
              <a:t>Country Group</a:t>
            </a:r>
          </a:p>
        </p:txBody>
      </p:sp>
      <p:sp>
        <p:nvSpPr>
          <p:cNvPr id="52" name="Rectangle: Rounded Corners 51">
            <a:extLst>
              <a:ext uri="{FF2B5EF4-FFF2-40B4-BE49-F238E27FC236}">
                <a16:creationId xmlns:a16="http://schemas.microsoft.com/office/drawing/2014/main" id="{A54FAC6D-A161-467F-8B8C-99026803D589}"/>
              </a:ext>
            </a:extLst>
          </p:cNvPr>
          <p:cNvSpPr/>
          <p:nvPr/>
        </p:nvSpPr>
        <p:spPr>
          <a:xfrm>
            <a:off x="6711879" y="4710549"/>
            <a:ext cx="2088232" cy="665019"/>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b="1">
                <a:solidFill>
                  <a:schemeClr val="tx1"/>
                </a:solidFill>
              </a:rPr>
              <a:t>Trade Bloc Group</a:t>
            </a:r>
          </a:p>
        </p:txBody>
      </p:sp>
      <p:cxnSp>
        <p:nvCxnSpPr>
          <p:cNvPr id="8" name="Straight Connector 7">
            <a:extLst>
              <a:ext uri="{FF2B5EF4-FFF2-40B4-BE49-F238E27FC236}">
                <a16:creationId xmlns:a16="http://schemas.microsoft.com/office/drawing/2014/main" id="{81EE54BF-E179-44B1-8350-D387BF1CA40E}"/>
              </a:ext>
            </a:extLst>
          </p:cNvPr>
          <p:cNvCxnSpPr>
            <a:cxnSpLocks/>
          </p:cNvCxnSpPr>
          <p:nvPr/>
        </p:nvCxnSpPr>
        <p:spPr>
          <a:xfrm>
            <a:off x="1475669" y="3342042"/>
            <a:ext cx="6156684" cy="1495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8C01E4E4-E314-42C3-AF63-9A78910CC009}"/>
              </a:ext>
            </a:extLst>
          </p:cNvPr>
          <p:cNvCxnSpPr>
            <a:cxnSpLocks/>
            <a:stCxn id="9" idx="2"/>
          </p:cNvCxnSpPr>
          <p:nvPr/>
        </p:nvCxnSpPr>
        <p:spPr>
          <a:xfrm>
            <a:off x="1511660" y="2708920"/>
            <a:ext cx="0" cy="64807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BE85063-C5A2-4FDA-AE43-51380269844A}"/>
              </a:ext>
            </a:extLst>
          </p:cNvPr>
          <p:cNvCxnSpPr>
            <a:cxnSpLocks/>
            <a:stCxn id="30" idx="2"/>
          </p:cNvCxnSpPr>
          <p:nvPr/>
        </p:nvCxnSpPr>
        <p:spPr>
          <a:xfrm>
            <a:off x="7632340" y="2708925"/>
            <a:ext cx="0" cy="63311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A308DDDC-AA94-450A-9713-D29F6FA2F0DE}"/>
              </a:ext>
            </a:extLst>
          </p:cNvPr>
          <p:cNvCxnSpPr>
            <a:cxnSpLocks/>
            <a:endCxn id="16" idx="0"/>
          </p:cNvCxnSpPr>
          <p:nvPr/>
        </p:nvCxnSpPr>
        <p:spPr>
          <a:xfrm flipH="1">
            <a:off x="1511664" y="3356992"/>
            <a:ext cx="3015387" cy="129614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EAD75418-B24F-4593-9872-85928FD2DB3F}"/>
              </a:ext>
            </a:extLst>
          </p:cNvPr>
          <p:cNvCxnSpPr>
            <a:cxnSpLocks/>
            <a:endCxn id="51" idx="0"/>
          </p:cNvCxnSpPr>
          <p:nvPr/>
        </p:nvCxnSpPr>
        <p:spPr>
          <a:xfrm>
            <a:off x="4527060" y="3342042"/>
            <a:ext cx="8951" cy="131109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28728B30-574E-4950-B901-04AD5101D5E7}"/>
              </a:ext>
            </a:extLst>
          </p:cNvPr>
          <p:cNvCxnSpPr>
            <a:cxnSpLocks/>
            <a:endCxn id="52" idx="0"/>
          </p:cNvCxnSpPr>
          <p:nvPr/>
        </p:nvCxnSpPr>
        <p:spPr>
          <a:xfrm>
            <a:off x="4551651" y="3351055"/>
            <a:ext cx="3204356" cy="135950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3" name="TextBox 32">
            <a:extLst>
              <a:ext uri="{FF2B5EF4-FFF2-40B4-BE49-F238E27FC236}">
                <a16:creationId xmlns:a16="http://schemas.microsoft.com/office/drawing/2014/main" id="{3B5804AD-96DD-4610-B6A6-B17A1CADCA15}"/>
              </a:ext>
            </a:extLst>
          </p:cNvPr>
          <p:cNvSpPr txBox="1"/>
          <p:nvPr/>
        </p:nvSpPr>
        <p:spPr>
          <a:xfrm>
            <a:off x="-36512" y="-27384"/>
            <a:ext cx="9180512" cy="507831"/>
          </a:xfrm>
          <a:prstGeom prst="rect">
            <a:avLst/>
          </a:prstGeom>
          <a:noFill/>
        </p:spPr>
        <p:txBody>
          <a:bodyPr wrap="square" rtlCol="0">
            <a:spAutoFit/>
          </a:bodyPr>
          <a:lstStyle/>
          <a:p>
            <a:r>
              <a:rPr lang="en-IN" sz="2700" b="1"/>
              <a:t>Methods of Consolidation / Scope of the Group</a:t>
            </a:r>
          </a:p>
        </p:txBody>
      </p:sp>
      <p:cxnSp>
        <p:nvCxnSpPr>
          <p:cNvPr id="6" name="Straight Connector 5">
            <a:extLst>
              <a:ext uri="{FF2B5EF4-FFF2-40B4-BE49-F238E27FC236}">
                <a16:creationId xmlns:a16="http://schemas.microsoft.com/office/drawing/2014/main" id="{09582D5D-65DF-47B8-8D71-0BDE356FC4BF}"/>
              </a:ext>
            </a:extLst>
          </p:cNvPr>
          <p:cNvCxnSpPr>
            <a:cxnSpLocks/>
            <a:stCxn id="10" idx="2"/>
          </p:cNvCxnSpPr>
          <p:nvPr/>
        </p:nvCxnSpPr>
        <p:spPr>
          <a:xfrm>
            <a:off x="4535996" y="2708925"/>
            <a:ext cx="0" cy="63311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29043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2527</Words>
  <Application>Microsoft Office PowerPoint</Application>
  <PresentationFormat>On-screen Show (4:3)</PresentationFormat>
  <Paragraphs>353</Paragraphs>
  <Slides>28</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Wingdings</vt:lpstr>
      <vt:lpstr>Office Theme</vt:lpstr>
      <vt:lpstr>PowerPoint Presentation</vt:lpstr>
      <vt:lpstr>PowerPoint Presentation</vt:lpstr>
      <vt:lpstr>PowerPoint Presentation</vt:lpstr>
      <vt:lpstr>PowerPoint Presentation</vt:lpstr>
      <vt:lpstr>Tax Consolidation Overview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Global Tax Developments – Minimum Tax</vt:lpstr>
      <vt:lpstr>BEPS MLI – Articles</vt:lpstr>
    </vt:vector>
  </TitlesOfParts>
  <Company>Wipro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Dependent Personal Services</dc:title>
  <dc:creator>pvs</dc:creator>
  <cp:lastModifiedBy>Mary Hilna Paul</cp:lastModifiedBy>
  <cp:revision>2</cp:revision>
  <cp:lastPrinted>2013-11-07T12:35:17Z</cp:lastPrinted>
  <dcterms:created xsi:type="dcterms:W3CDTF">2012-06-05T10:41:12Z</dcterms:created>
  <dcterms:modified xsi:type="dcterms:W3CDTF">2022-05-26T11:01:56Z</dcterms:modified>
</cp:coreProperties>
</file>